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5"/>
  </p:notesMasterIdLst>
  <p:handoutMasterIdLst>
    <p:handoutMasterId r:id="rId36"/>
  </p:handoutMasterIdLst>
  <p:sldIdLst>
    <p:sldId id="261" r:id="rId5"/>
    <p:sldId id="262" r:id="rId6"/>
    <p:sldId id="349" r:id="rId7"/>
    <p:sldId id="344" r:id="rId8"/>
    <p:sldId id="312" r:id="rId9"/>
    <p:sldId id="313" r:id="rId10"/>
    <p:sldId id="315" r:id="rId11"/>
    <p:sldId id="272" r:id="rId12"/>
    <p:sldId id="316" r:id="rId13"/>
    <p:sldId id="348" r:id="rId14"/>
    <p:sldId id="273" r:id="rId15"/>
    <p:sldId id="274" r:id="rId16"/>
    <p:sldId id="350" r:id="rId17"/>
    <p:sldId id="275" r:id="rId18"/>
    <p:sldId id="317" r:id="rId19"/>
    <p:sldId id="318" r:id="rId20"/>
    <p:sldId id="276" r:id="rId21"/>
    <p:sldId id="277" r:id="rId22"/>
    <p:sldId id="322" r:id="rId23"/>
    <p:sldId id="323" r:id="rId24"/>
    <p:sldId id="353" r:id="rId25"/>
    <p:sldId id="354" r:id="rId26"/>
    <p:sldId id="355" r:id="rId27"/>
    <p:sldId id="357" r:id="rId28"/>
    <p:sldId id="351" r:id="rId29"/>
    <p:sldId id="358" r:id="rId30"/>
    <p:sldId id="359" r:id="rId31"/>
    <p:sldId id="360" r:id="rId32"/>
    <p:sldId id="352" r:id="rId33"/>
    <p:sldId id="256" r:id="rId34"/>
  </p:sldIdLst>
  <p:sldSz cx="12192000" cy="68580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1" autoAdjust="0"/>
    <p:restoredTop sz="94660"/>
  </p:normalViewPr>
  <p:slideViewPr>
    <p:cSldViewPr snapToGrid="0">
      <p:cViewPr varScale="1">
        <p:scale>
          <a:sx n="67" d="100"/>
          <a:sy n="67" d="100"/>
        </p:scale>
        <p:origin x="580" y="56"/>
      </p:cViewPr>
      <p:guideLst>
        <p:guide orient="horz" pos="2160"/>
        <p:guide pos="3840"/>
      </p:guideLst>
    </p:cSldViewPr>
  </p:slideViewPr>
  <p:notesTextViewPr>
    <p:cViewPr>
      <p:scale>
        <a:sx n="3" d="2"/>
        <a:sy n="3" d="2"/>
      </p:scale>
      <p:origin x="0" y="0"/>
    </p:cViewPr>
  </p:notesTextViewPr>
  <p:notesViewPr>
    <p:cSldViewPr snapToGrid="0">
      <p:cViewPr varScale="1">
        <p:scale>
          <a:sx n="89" d="100"/>
          <a:sy n="89" d="100"/>
        </p:scale>
        <p:origin x="300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FFEED22-F957-46E7-A679-5DEF599B59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2DEBD8C7-E1F8-4805-968F-DEE6DA01ED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F0B740-3A60-4820-BD98-FFE1967621C8}" type="datetimeFigureOut">
              <a:rPr lang="fr-FR" smtClean="0"/>
              <a:t>24/06/2025</a:t>
            </a:fld>
            <a:endParaRPr lang="fr-FR"/>
          </a:p>
        </p:txBody>
      </p:sp>
      <p:sp>
        <p:nvSpPr>
          <p:cNvPr id="4" name="Espace réservé du pied de page 3">
            <a:extLst>
              <a:ext uri="{FF2B5EF4-FFF2-40B4-BE49-F238E27FC236}">
                <a16:creationId xmlns:a16="http://schemas.microsoft.com/office/drawing/2014/main" id="{987BCC41-44D0-4C2A-BB6C-B8E5A9C83E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E0506F2-7DB0-42D0-9240-73C4926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DBF28-5077-4114-8499-458FAEDF4AAE}" type="slidenum">
              <a:rPr lang="fr-FR" smtClean="0"/>
              <a:t>‹N°›</a:t>
            </a:fld>
            <a:endParaRPr lang="fr-FR"/>
          </a:p>
        </p:txBody>
      </p:sp>
    </p:spTree>
    <p:extLst>
      <p:ext uri="{BB962C8B-B14F-4D97-AF65-F5344CB8AC3E}">
        <p14:creationId xmlns:p14="http://schemas.microsoft.com/office/powerpoint/2010/main" val="10691131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EF7C9F-6E75-4763-BEFF-BF47EFC62F09}" type="datetimeFigureOut">
              <a:rPr lang="fr-FR" smtClean="0"/>
              <a:t>24/06/2025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a:t>
            </a:r>
            <a:r>
              <a:rPr lang="fr-FR" dirty="0"/>
              <a:t>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3CA9A-8204-45D5-900F-4A14147DA928}" type="slidenum">
              <a:rPr lang="fr-FR" smtClean="0"/>
              <a:t>‹N°›</a:t>
            </a:fld>
            <a:endParaRPr lang="fr-FR"/>
          </a:p>
        </p:txBody>
      </p:sp>
    </p:spTree>
    <p:extLst>
      <p:ext uri="{BB962C8B-B14F-4D97-AF65-F5344CB8AC3E}">
        <p14:creationId xmlns:p14="http://schemas.microsoft.com/office/powerpoint/2010/main" val="13633716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a:t>
            </a:fld>
            <a:endParaRPr lang="fr-FR"/>
          </a:p>
        </p:txBody>
      </p:sp>
    </p:spTree>
    <p:extLst>
      <p:ext uri="{BB962C8B-B14F-4D97-AF65-F5344CB8AC3E}">
        <p14:creationId xmlns:p14="http://schemas.microsoft.com/office/powerpoint/2010/main" val="2151967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a:t>
            </a:fld>
            <a:endParaRPr lang="fr-FR"/>
          </a:p>
        </p:txBody>
      </p:sp>
    </p:spTree>
    <p:extLst>
      <p:ext uri="{BB962C8B-B14F-4D97-AF65-F5344CB8AC3E}">
        <p14:creationId xmlns:p14="http://schemas.microsoft.com/office/powerpoint/2010/main" val="2854446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3</a:t>
            </a:fld>
            <a:endParaRPr lang="fr-FR"/>
          </a:p>
        </p:txBody>
      </p:sp>
    </p:spTree>
    <p:extLst>
      <p:ext uri="{BB962C8B-B14F-4D97-AF65-F5344CB8AC3E}">
        <p14:creationId xmlns:p14="http://schemas.microsoft.com/office/powerpoint/2010/main" val="3797396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4</a:t>
            </a:fld>
            <a:endParaRPr lang="fr-FR"/>
          </a:p>
        </p:txBody>
      </p:sp>
    </p:spTree>
    <p:extLst>
      <p:ext uri="{BB962C8B-B14F-4D97-AF65-F5344CB8AC3E}">
        <p14:creationId xmlns:p14="http://schemas.microsoft.com/office/powerpoint/2010/main" val="412731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5</a:t>
            </a:fld>
            <a:endParaRPr lang="fr-FR"/>
          </a:p>
        </p:txBody>
      </p:sp>
    </p:spTree>
    <p:extLst>
      <p:ext uri="{BB962C8B-B14F-4D97-AF65-F5344CB8AC3E}">
        <p14:creationId xmlns:p14="http://schemas.microsoft.com/office/powerpoint/2010/main" val="3721288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6</a:t>
            </a:fld>
            <a:endParaRPr lang="fr-FR"/>
          </a:p>
        </p:txBody>
      </p:sp>
    </p:spTree>
    <p:extLst>
      <p:ext uri="{BB962C8B-B14F-4D97-AF65-F5344CB8AC3E}">
        <p14:creationId xmlns:p14="http://schemas.microsoft.com/office/powerpoint/2010/main" val="1300979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7</a:t>
            </a:fld>
            <a:endParaRPr lang="fr-FR"/>
          </a:p>
        </p:txBody>
      </p:sp>
    </p:spTree>
    <p:extLst>
      <p:ext uri="{BB962C8B-B14F-4D97-AF65-F5344CB8AC3E}">
        <p14:creationId xmlns:p14="http://schemas.microsoft.com/office/powerpoint/2010/main" val="3500498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8</a:t>
            </a:fld>
            <a:endParaRPr lang="fr-FR"/>
          </a:p>
        </p:txBody>
      </p:sp>
    </p:spTree>
    <p:extLst>
      <p:ext uri="{BB962C8B-B14F-4D97-AF65-F5344CB8AC3E}">
        <p14:creationId xmlns:p14="http://schemas.microsoft.com/office/powerpoint/2010/main" val="2937023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9</a:t>
            </a:fld>
            <a:endParaRPr lang="fr-FR"/>
          </a:p>
        </p:txBody>
      </p:sp>
    </p:spTree>
    <p:extLst>
      <p:ext uri="{BB962C8B-B14F-4D97-AF65-F5344CB8AC3E}">
        <p14:creationId xmlns:p14="http://schemas.microsoft.com/office/powerpoint/2010/main" val="2943390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10</a:t>
            </a:fld>
            <a:endParaRPr lang="fr-FR"/>
          </a:p>
        </p:txBody>
      </p:sp>
    </p:spTree>
    <p:extLst>
      <p:ext uri="{BB962C8B-B14F-4D97-AF65-F5344CB8AC3E}">
        <p14:creationId xmlns:p14="http://schemas.microsoft.com/office/powerpoint/2010/main" val="2095004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11</a:t>
            </a:fld>
            <a:endParaRPr lang="fr-FR"/>
          </a:p>
        </p:txBody>
      </p:sp>
    </p:spTree>
    <p:extLst>
      <p:ext uri="{BB962C8B-B14F-4D97-AF65-F5344CB8AC3E}">
        <p14:creationId xmlns:p14="http://schemas.microsoft.com/office/powerpoint/2010/main" val="371466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12</a:t>
            </a:fld>
            <a:endParaRPr lang="fr-FR"/>
          </a:p>
        </p:txBody>
      </p:sp>
    </p:spTree>
    <p:extLst>
      <p:ext uri="{BB962C8B-B14F-4D97-AF65-F5344CB8AC3E}">
        <p14:creationId xmlns:p14="http://schemas.microsoft.com/office/powerpoint/2010/main" val="467709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13</a:t>
            </a:fld>
            <a:endParaRPr lang="fr-FR"/>
          </a:p>
        </p:txBody>
      </p:sp>
    </p:spTree>
    <p:extLst>
      <p:ext uri="{BB962C8B-B14F-4D97-AF65-F5344CB8AC3E}">
        <p14:creationId xmlns:p14="http://schemas.microsoft.com/office/powerpoint/2010/main" val="1844527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14</a:t>
            </a:fld>
            <a:endParaRPr lang="fr-FR"/>
          </a:p>
        </p:txBody>
      </p:sp>
    </p:spTree>
    <p:extLst>
      <p:ext uri="{BB962C8B-B14F-4D97-AF65-F5344CB8AC3E}">
        <p14:creationId xmlns:p14="http://schemas.microsoft.com/office/powerpoint/2010/main" val="609704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15</a:t>
            </a:fld>
            <a:endParaRPr lang="fr-FR"/>
          </a:p>
        </p:txBody>
      </p:sp>
    </p:spTree>
    <p:extLst>
      <p:ext uri="{BB962C8B-B14F-4D97-AF65-F5344CB8AC3E}">
        <p14:creationId xmlns:p14="http://schemas.microsoft.com/office/powerpoint/2010/main" val="2498227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16</a:t>
            </a:fld>
            <a:endParaRPr lang="fr-FR"/>
          </a:p>
        </p:txBody>
      </p:sp>
    </p:spTree>
    <p:extLst>
      <p:ext uri="{BB962C8B-B14F-4D97-AF65-F5344CB8AC3E}">
        <p14:creationId xmlns:p14="http://schemas.microsoft.com/office/powerpoint/2010/main" val="3890060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17</a:t>
            </a:fld>
            <a:endParaRPr lang="fr-FR"/>
          </a:p>
        </p:txBody>
      </p:sp>
    </p:spTree>
    <p:extLst>
      <p:ext uri="{BB962C8B-B14F-4D97-AF65-F5344CB8AC3E}">
        <p14:creationId xmlns:p14="http://schemas.microsoft.com/office/powerpoint/2010/main" val="1371327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18</a:t>
            </a:fld>
            <a:endParaRPr lang="fr-FR"/>
          </a:p>
        </p:txBody>
      </p:sp>
    </p:spTree>
    <p:extLst>
      <p:ext uri="{BB962C8B-B14F-4D97-AF65-F5344CB8AC3E}">
        <p14:creationId xmlns:p14="http://schemas.microsoft.com/office/powerpoint/2010/main" val="392055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19</a:t>
            </a:fld>
            <a:endParaRPr lang="fr-FR"/>
          </a:p>
        </p:txBody>
      </p:sp>
    </p:spTree>
    <p:extLst>
      <p:ext uri="{BB962C8B-B14F-4D97-AF65-F5344CB8AC3E}">
        <p14:creationId xmlns:p14="http://schemas.microsoft.com/office/powerpoint/2010/main" val="2799861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20</a:t>
            </a:fld>
            <a:endParaRPr lang="fr-FR"/>
          </a:p>
        </p:txBody>
      </p:sp>
    </p:spTree>
    <p:extLst>
      <p:ext uri="{BB962C8B-B14F-4D97-AF65-F5344CB8AC3E}">
        <p14:creationId xmlns:p14="http://schemas.microsoft.com/office/powerpoint/2010/main" val="529919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21</a:t>
            </a:fld>
            <a:endParaRPr lang="fr-FR"/>
          </a:p>
        </p:txBody>
      </p:sp>
    </p:spTree>
    <p:extLst>
      <p:ext uri="{BB962C8B-B14F-4D97-AF65-F5344CB8AC3E}">
        <p14:creationId xmlns:p14="http://schemas.microsoft.com/office/powerpoint/2010/main" val="3213651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22</a:t>
            </a:fld>
            <a:endParaRPr lang="fr-FR"/>
          </a:p>
        </p:txBody>
      </p:sp>
    </p:spTree>
    <p:extLst>
      <p:ext uri="{BB962C8B-B14F-4D97-AF65-F5344CB8AC3E}">
        <p14:creationId xmlns:p14="http://schemas.microsoft.com/office/powerpoint/2010/main" val="28459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23</a:t>
            </a:fld>
            <a:endParaRPr lang="fr-FR"/>
          </a:p>
        </p:txBody>
      </p:sp>
    </p:spTree>
    <p:extLst>
      <p:ext uri="{BB962C8B-B14F-4D97-AF65-F5344CB8AC3E}">
        <p14:creationId xmlns:p14="http://schemas.microsoft.com/office/powerpoint/2010/main" val="4058389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24</a:t>
            </a:fld>
            <a:endParaRPr lang="fr-FR"/>
          </a:p>
        </p:txBody>
      </p:sp>
    </p:spTree>
    <p:extLst>
      <p:ext uri="{BB962C8B-B14F-4D97-AF65-F5344CB8AC3E}">
        <p14:creationId xmlns:p14="http://schemas.microsoft.com/office/powerpoint/2010/main" val="3180898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25</a:t>
            </a:fld>
            <a:endParaRPr lang="fr-FR"/>
          </a:p>
        </p:txBody>
      </p:sp>
    </p:spTree>
    <p:extLst>
      <p:ext uri="{BB962C8B-B14F-4D97-AF65-F5344CB8AC3E}">
        <p14:creationId xmlns:p14="http://schemas.microsoft.com/office/powerpoint/2010/main" val="279406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26</a:t>
            </a:fld>
            <a:endParaRPr lang="fr-FR"/>
          </a:p>
        </p:txBody>
      </p:sp>
    </p:spTree>
    <p:extLst>
      <p:ext uri="{BB962C8B-B14F-4D97-AF65-F5344CB8AC3E}">
        <p14:creationId xmlns:p14="http://schemas.microsoft.com/office/powerpoint/2010/main" val="314063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27</a:t>
            </a:fld>
            <a:endParaRPr lang="fr-FR"/>
          </a:p>
        </p:txBody>
      </p:sp>
    </p:spTree>
    <p:extLst>
      <p:ext uri="{BB962C8B-B14F-4D97-AF65-F5344CB8AC3E}">
        <p14:creationId xmlns:p14="http://schemas.microsoft.com/office/powerpoint/2010/main" val="3354098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3BBE1-8C53-5DA9-29EF-747AE8E2DA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43A18D-D798-B286-C2F6-20E9EE9E5E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D20C33-025C-C39D-47D8-E84BC2F6129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6D6820E-BEF6-7ADE-A815-4810AD268956}"/>
              </a:ext>
            </a:extLst>
          </p:cNvPr>
          <p:cNvSpPr>
            <a:spLocks noGrp="1"/>
          </p:cNvSpPr>
          <p:nvPr>
            <p:ph type="sldNum" sz="quarter" idx="5"/>
          </p:nvPr>
        </p:nvSpPr>
        <p:spPr/>
        <p:txBody>
          <a:bodyPr/>
          <a:lstStyle/>
          <a:p>
            <a:fld id="{6A23CA9A-8204-45D5-900F-4A14147DA928}" type="slidenum">
              <a:rPr lang="fr-FR" smtClean="0"/>
              <a:t>28</a:t>
            </a:fld>
            <a:endParaRPr lang="fr-FR"/>
          </a:p>
        </p:txBody>
      </p:sp>
    </p:spTree>
    <p:extLst>
      <p:ext uri="{BB962C8B-B14F-4D97-AF65-F5344CB8AC3E}">
        <p14:creationId xmlns:p14="http://schemas.microsoft.com/office/powerpoint/2010/main" val="1898045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29</a:t>
            </a:fld>
            <a:endParaRPr lang="fr-FR"/>
          </a:p>
        </p:txBody>
      </p:sp>
    </p:spTree>
    <p:extLst>
      <p:ext uri="{BB962C8B-B14F-4D97-AF65-F5344CB8AC3E}">
        <p14:creationId xmlns:p14="http://schemas.microsoft.com/office/powerpoint/2010/main" val="2902785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A23CA9A-8204-45D5-900F-4A14147DA928}" type="slidenum">
              <a:rPr lang="fr-FR" smtClean="0"/>
              <a:t>30</a:t>
            </a:fld>
            <a:endParaRPr lang="fr-FR"/>
          </a:p>
        </p:txBody>
      </p:sp>
    </p:spTree>
    <p:extLst>
      <p:ext uri="{BB962C8B-B14F-4D97-AF65-F5344CB8AC3E}">
        <p14:creationId xmlns:p14="http://schemas.microsoft.com/office/powerpoint/2010/main" val="983030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89" name="Groupe 88"/>
          <p:cNvGrpSpPr/>
          <p:nvPr/>
        </p:nvGrpSpPr>
        <p:grpSpPr>
          <a:xfrm>
            <a:off x="-329674" y="-59376"/>
            <a:ext cx="12515851" cy="6923798"/>
            <a:chOff x="-329674" y="-51881"/>
            <a:chExt cx="12515851" cy="6923798"/>
          </a:xfrm>
        </p:grpSpPr>
        <p:sp>
          <p:nvSpPr>
            <p:cNvPr id="90" name="Forme libre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orme libre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orme libre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orme libre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orme libre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orme libre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orme libre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orme libre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orme libre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orme libre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orme libre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orme libre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orme libre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orme libre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orme libre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e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Triangle isocè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ctrTitle"/>
          </p:nvPr>
        </p:nvSpPr>
        <p:spPr>
          <a:xfrm>
            <a:off x="1759236" y="2075504"/>
            <a:ext cx="8679915" cy="1748729"/>
          </a:xfrm>
        </p:spPr>
        <p:txBody>
          <a:bodyPr bIns="0" rtlCol="0" anchor="b">
            <a:normAutofit/>
          </a:bodyPr>
          <a:lstStyle>
            <a:lvl1pPr algn="ctr">
              <a:lnSpc>
                <a:spcPct val="80000"/>
              </a:lnSpc>
              <a:defRPr sz="5400" spc="-150">
                <a:solidFill>
                  <a:srgbClr val="FFFEFF"/>
                </a:solidFill>
              </a:defRPr>
            </a:lvl1pPr>
          </a:lstStyle>
          <a:p>
            <a:pPr rtl="0"/>
            <a:r>
              <a:rPr lang="fr-FR" noProof="0"/>
              <a:t>Modifiez le style du titre</a:t>
            </a:r>
            <a:endParaRPr lang="fr-FR" noProof="0" dirty="0"/>
          </a:p>
        </p:txBody>
      </p:sp>
      <p:sp>
        <p:nvSpPr>
          <p:cNvPr id="3" name="Sous-titre 2"/>
          <p:cNvSpPr>
            <a:spLocks noGrp="1"/>
          </p:cNvSpPr>
          <p:nvPr>
            <p:ph type="subTitle" idx="1"/>
          </p:nvPr>
        </p:nvSpPr>
        <p:spPr>
          <a:xfrm>
            <a:off x="1759237" y="3906266"/>
            <a:ext cx="8673427" cy="1322587"/>
          </a:xfrm>
        </p:spPr>
        <p:txBody>
          <a:bodyPr tIns="0" rtlCol="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sp>
        <p:nvSpPr>
          <p:cNvPr id="4" name="Espace réservé à la date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pPr rtl="0"/>
            <a:fld id="{EB3569DC-90BC-4F8E-B645-FD3E85C0D6ED}" type="datetime1">
              <a:rPr lang="fr-FR" noProof="0" smtClean="0"/>
              <a:t>24/06/2025</a:t>
            </a:fld>
            <a:endParaRPr lang="fr-FR" noProof="0" dirty="0"/>
          </a:p>
        </p:txBody>
      </p:sp>
      <p:sp>
        <p:nvSpPr>
          <p:cNvPr id="5" name="Espace réservé au pied de page 4"/>
          <p:cNvSpPr>
            <a:spLocks noGrp="1"/>
          </p:cNvSpPr>
          <p:nvPr>
            <p:ph type="ftr" sz="quarter" idx="11"/>
          </p:nvPr>
        </p:nvSpPr>
        <p:spPr>
          <a:xfrm>
            <a:off x="804672" y="6227064"/>
            <a:ext cx="10588752" cy="320040"/>
          </a:xfrm>
        </p:spPr>
        <p:txBody>
          <a:bodyPr rtlCol="0"/>
          <a:lstStyle>
            <a:lvl1pPr algn="ctr">
              <a:defRPr/>
            </a:lvl1pPr>
          </a:lstStyle>
          <a:p>
            <a:pPr rtl="0"/>
            <a:endParaRPr lang="fr-FR" noProof="0" dirty="0"/>
          </a:p>
        </p:txBody>
      </p:sp>
      <p:sp>
        <p:nvSpPr>
          <p:cNvPr id="6" name="Espace réservé au numéro de diapositive 5"/>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80" name="Groupe 79"/>
          <p:cNvGrpSpPr/>
          <p:nvPr/>
        </p:nvGrpSpPr>
        <p:grpSpPr>
          <a:xfrm>
            <a:off x="-417513" y="0"/>
            <a:ext cx="12584114" cy="6853238"/>
            <a:chOff x="-417513" y="0"/>
            <a:chExt cx="12584114" cy="6853238"/>
          </a:xfrm>
        </p:grpSpPr>
        <p:sp>
          <p:nvSpPr>
            <p:cNvPr id="81"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e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8631" y="2349925"/>
            <a:ext cx="3498979" cy="2456442"/>
          </a:xfrm>
        </p:spPr>
        <p:txBody>
          <a:bodyPr rtlCol="0"/>
          <a:lstStyle>
            <a:lvl1pPr>
              <a:defRPr>
                <a:solidFill>
                  <a:srgbClr val="FFFEFF"/>
                </a:solidFill>
              </a:defRPr>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5118447" y="803186"/>
            <a:ext cx="6281873" cy="5248622"/>
          </a:xfrm>
        </p:spPr>
        <p:txBody>
          <a:bodyPr rtlCol="0" anchor="ct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à la date 3"/>
          <p:cNvSpPr>
            <a:spLocks noGrp="1"/>
          </p:cNvSpPr>
          <p:nvPr>
            <p:ph type="dt" sz="half" idx="10"/>
          </p:nvPr>
        </p:nvSpPr>
        <p:spPr/>
        <p:txBody>
          <a:bodyPr rtlCol="0"/>
          <a:lstStyle/>
          <a:p>
            <a:pPr rtl="0"/>
            <a:fld id="{7FE5F503-D6F9-40F4-BADE-D142EB5AE0AA}" type="datetime1">
              <a:rPr lang="fr-FR" noProof="0" smtClean="0"/>
              <a:t>24/06/2025</a:t>
            </a:fld>
            <a:endParaRPr lang="fr-FR" noProof="0" dirty="0"/>
          </a:p>
        </p:txBody>
      </p:sp>
      <p:sp>
        <p:nvSpPr>
          <p:cNvPr id="5" name="Espace réservé a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grpSp>
        <p:nvGrpSpPr>
          <p:cNvPr id="77" name="Groupe 76"/>
          <p:cNvGrpSpPr/>
          <p:nvPr/>
        </p:nvGrpSpPr>
        <p:grpSpPr>
          <a:xfrm>
            <a:off x="-329674" y="-59376"/>
            <a:ext cx="12515851" cy="6923798"/>
            <a:chOff x="-329674" y="-51881"/>
            <a:chExt cx="12515851" cy="6923798"/>
          </a:xfrm>
        </p:grpSpPr>
        <p:sp>
          <p:nvSpPr>
            <p:cNvPr id="78" name="Forme libre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orme libre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orme libre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orme libre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orme libre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orme libre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orme libre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orme libre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orme libre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orme libre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orme libre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orme libre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orme libre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e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Triangle isocè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3344216" y="2074730"/>
            <a:ext cx="5490224" cy="1689390"/>
          </a:xfrm>
        </p:spPr>
        <p:txBody>
          <a:bodyPr bIns="0" rtlCol="0" anchor="b">
            <a:normAutofit/>
          </a:bodyPr>
          <a:lstStyle>
            <a:lvl1pPr algn="ctr">
              <a:defRPr sz="4400">
                <a:solidFill>
                  <a:srgbClr val="FFFEFF"/>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3344215" y="3846851"/>
            <a:ext cx="5490223" cy="1383770"/>
          </a:xfrm>
        </p:spPr>
        <p:txBody>
          <a:bodyPr tIns="0" rtlCol="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a:xfrm>
            <a:off x="804672" y="320040"/>
            <a:ext cx="3657600" cy="320040"/>
          </a:xfrm>
        </p:spPr>
        <p:txBody>
          <a:bodyPr rtlCol="0"/>
          <a:lstStyle/>
          <a:p>
            <a:pPr rtl="0"/>
            <a:fld id="{25E61865-4F4A-43C9-B81B-163E74042A6C}" type="datetime1">
              <a:rPr lang="fr-FR" noProof="0" smtClean="0"/>
              <a:t>24/06/2025</a:t>
            </a:fld>
            <a:endParaRPr lang="fr-FR" noProof="0" dirty="0"/>
          </a:p>
        </p:txBody>
      </p:sp>
      <p:sp>
        <p:nvSpPr>
          <p:cNvPr id="5" name="Espace réservé au pied de page 4"/>
          <p:cNvSpPr>
            <a:spLocks noGrp="1"/>
          </p:cNvSpPr>
          <p:nvPr>
            <p:ph type="ftr" sz="quarter" idx="11"/>
          </p:nvPr>
        </p:nvSpPr>
        <p:spPr>
          <a:xfrm>
            <a:off x="804672" y="6227064"/>
            <a:ext cx="10588752" cy="320040"/>
          </a:xfrm>
        </p:spPr>
        <p:txBody>
          <a:bodyPr rtlCol="0"/>
          <a:lstStyle>
            <a:lvl1pPr algn="ctr">
              <a:defRPr/>
            </a:lvl1pPr>
          </a:lstStyle>
          <a:p>
            <a:pPr rtl="0"/>
            <a:endParaRPr lang="fr-FR" noProof="0" dirty="0"/>
          </a:p>
        </p:txBody>
      </p:sp>
      <p:sp>
        <p:nvSpPr>
          <p:cNvPr id="6" name="Espace réservé au numéro de diapositive 5"/>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37" name="Groupe 36"/>
          <p:cNvGrpSpPr/>
          <p:nvPr/>
        </p:nvGrpSpPr>
        <p:grpSpPr>
          <a:xfrm>
            <a:off x="-417513" y="0"/>
            <a:ext cx="12584114" cy="6853238"/>
            <a:chOff x="-417513" y="0"/>
            <a:chExt cx="12584114" cy="6853238"/>
          </a:xfrm>
        </p:grpSpPr>
        <p:sp>
          <p:nvSpPr>
            <p:cNvPr id="38"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e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9000" y="2339669"/>
            <a:ext cx="3500828" cy="2470065"/>
          </a:xfrm>
        </p:spPr>
        <p:txBody>
          <a:bodyPr lIns="91440" tIns="91440" rIns="91440" bIns="91440" rtlCol="0"/>
          <a:lstStyle>
            <a:lvl1pPr>
              <a:defRPr>
                <a:solidFill>
                  <a:srgbClr val="FFFEFF"/>
                </a:solidFill>
              </a:defRPr>
            </a:lvl1pPr>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5120878" y="803187"/>
            <a:ext cx="6269591" cy="2382651"/>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5118447" y="3672162"/>
            <a:ext cx="6272022" cy="2383586"/>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à la date 4"/>
          <p:cNvSpPr>
            <a:spLocks noGrp="1"/>
          </p:cNvSpPr>
          <p:nvPr>
            <p:ph type="dt" sz="half" idx="10"/>
          </p:nvPr>
        </p:nvSpPr>
        <p:spPr>
          <a:xfrm>
            <a:off x="804672" y="320040"/>
            <a:ext cx="3657600" cy="320040"/>
          </a:xfrm>
        </p:spPr>
        <p:txBody>
          <a:bodyPr rtlCol="0"/>
          <a:lstStyle/>
          <a:p>
            <a:pPr rtl="0"/>
            <a:fld id="{E859234B-A3D5-42AF-88B5-A9F6D29C3AB6}" type="datetime1">
              <a:rPr lang="fr-FR" noProof="0" smtClean="0"/>
              <a:t>24/06/2025</a:t>
            </a:fld>
            <a:endParaRPr lang="fr-FR" noProof="0" dirty="0"/>
          </a:p>
        </p:txBody>
      </p:sp>
      <p:sp>
        <p:nvSpPr>
          <p:cNvPr id="6" name="Espace réservé au pied de page 5"/>
          <p:cNvSpPr>
            <a:spLocks noGrp="1"/>
          </p:cNvSpPr>
          <p:nvPr>
            <p:ph type="ftr" sz="quarter" idx="11"/>
          </p:nvPr>
        </p:nvSpPr>
        <p:spPr>
          <a:xfrm>
            <a:off x="804672" y="6227064"/>
            <a:ext cx="10588752" cy="320040"/>
          </a:xfrm>
        </p:spPr>
        <p:txBody>
          <a:bodyPr rtlCol="0"/>
          <a:lstStyle/>
          <a:p>
            <a:pPr rtl="0"/>
            <a:endParaRPr lang="fr-FR" noProof="0" dirty="0"/>
          </a:p>
        </p:txBody>
      </p:sp>
      <p:sp>
        <p:nvSpPr>
          <p:cNvPr id="7" name="Espace réservé du numéro de diapositive 6"/>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39" name="Groupe 38"/>
          <p:cNvGrpSpPr/>
          <p:nvPr/>
        </p:nvGrpSpPr>
        <p:grpSpPr>
          <a:xfrm>
            <a:off x="-417513" y="0"/>
            <a:ext cx="12584114" cy="6853238"/>
            <a:chOff x="-417513" y="0"/>
            <a:chExt cx="12584114" cy="6853238"/>
          </a:xfrm>
        </p:grpSpPr>
        <p:sp>
          <p:nvSpPr>
            <p:cNvPr id="40"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e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9001" y="2363915"/>
            <a:ext cx="3500828" cy="2460497"/>
          </a:xfrm>
        </p:spPr>
        <p:txBody>
          <a:bodyPr lIns="91440" tIns="91440" rIns="91440" bIns="91440" rtlCol="0"/>
          <a:lstStyle>
            <a:lvl1pPr>
              <a:defRPr>
                <a:solidFill>
                  <a:srgbClr val="FFFEFF"/>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5125137" y="803185"/>
            <a:ext cx="6265088" cy="685800"/>
          </a:xfrm>
        </p:spPr>
        <p:txBody>
          <a:bodyPr rtlCol="0"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p:nvPr>
        </p:nvSpPr>
        <p:spPr>
          <a:xfrm>
            <a:off x="5125305" y="1488985"/>
            <a:ext cx="6264350" cy="169685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5118653" y="3665887"/>
            <a:ext cx="6264414" cy="685800"/>
          </a:xfrm>
        </p:spPr>
        <p:txBody>
          <a:bodyPr rtlCol="0"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p:cNvSpPr>
            <a:spLocks noGrp="1"/>
          </p:cNvSpPr>
          <p:nvPr>
            <p:ph sz="quarter" idx="4"/>
          </p:nvPr>
        </p:nvSpPr>
        <p:spPr>
          <a:xfrm>
            <a:off x="5118447" y="4351687"/>
            <a:ext cx="6265588" cy="170406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à la date 6"/>
          <p:cNvSpPr>
            <a:spLocks noGrp="1"/>
          </p:cNvSpPr>
          <p:nvPr>
            <p:ph type="dt" sz="half" idx="10"/>
          </p:nvPr>
        </p:nvSpPr>
        <p:spPr>
          <a:xfrm>
            <a:off x="804672" y="320040"/>
            <a:ext cx="3657600" cy="320040"/>
          </a:xfrm>
        </p:spPr>
        <p:txBody>
          <a:bodyPr rtlCol="0"/>
          <a:lstStyle/>
          <a:p>
            <a:pPr rtl="0"/>
            <a:fld id="{E6D2DFDC-35BC-41C7-855C-DF0D589AFAB9}" type="datetime1">
              <a:rPr lang="fr-FR" noProof="0" smtClean="0"/>
              <a:t>24/06/2025</a:t>
            </a:fld>
            <a:endParaRPr lang="fr-FR" noProof="0" dirty="0"/>
          </a:p>
        </p:txBody>
      </p:sp>
      <p:sp>
        <p:nvSpPr>
          <p:cNvPr id="8" name="Espace réservé au pied de page 7"/>
          <p:cNvSpPr>
            <a:spLocks noGrp="1"/>
          </p:cNvSpPr>
          <p:nvPr>
            <p:ph type="ftr" sz="quarter" idx="11"/>
          </p:nvPr>
        </p:nvSpPr>
        <p:spPr>
          <a:xfrm>
            <a:off x="804672" y="6227064"/>
            <a:ext cx="10588752" cy="320040"/>
          </a:xfrm>
        </p:spPr>
        <p:txBody>
          <a:bodyPr rtlCol="0"/>
          <a:lstStyle/>
          <a:p>
            <a:pPr rtl="0"/>
            <a:endParaRPr lang="fr-FR" noProof="0" dirty="0"/>
          </a:p>
        </p:txBody>
      </p:sp>
      <p:sp>
        <p:nvSpPr>
          <p:cNvPr id="9" name="Espace réservé au numéro de diapositive 8"/>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grpSp>
        <p:nvGrpSpPr>
          <p:cNvPr id="77" name="Groupe 76"/>
          <p:cNvGrpSpPr/>
          <p:nvPr/>
        </p:nvGrpSpPr>
        <p:grpSpPr>
          <a:xfrm>
            <a:off x="-417513" y="0"/>
            <a:ext cx="12584114" cy="6853238"/>
            <a:chOff x="-417513" y="0"/>
            <a:chExt cx="12584114" cy="6853238"/>
          </a:xfrm>
        </p:grpSpPr>
        <p:sp>
          <p:nvSpPr>
            <p:cNvPr id="78"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e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8632" y="2349925"/>
            <a:ext cx="3501196" cy="2456442"/>
          </a:xfrm>
        </p:spPr>
        <p:txBody>
          <a:bodyPr rtlCol="0"/>
          <a:lstStyle>
            <a:lvl1pPr>
              <a:defRPr>
                <a:solidFill>
                  <a:srgbClr val="FFFEFF"/>
                </a:solidFill>
              </a:defRPr>
            </a:lvl1pPr>
          </a:lstStyle>
          <a:p>
            <a:pPr rtl="0"/>
            <a:r>
              <a:rPr lang="fr-FR" noProof="0"/>
              <a:t>Modifiez le style du titre</a:t>
            </a:r>
            <a:endParaRPr lang="fr-FR" noProof="0" dirty="0"/>
          </a:p>
        </p:txBody>
      </p:sp>
      <p:sp>
        <p:nvSpPr>
          <p:cNvPr id="3" name="Espace réservé à la date 2"/>
          <p:cNvSpPr>
            <a:spLocks noGrp="1"/>
          </p:cNvSpPr>
          <p:nvPr>
            <p:ph type="dt" sz="half" idx="10"/>
          </p:nvPr>
        </p:nvSpPr>
        <p:spPr/>
        <p:txBody>
          <a:bodyPr rtlCol="0"/>
          <a:lstStyle/>
          <a:p>
            <a:pPr rtl="0"/>
            <a:fld id="{ED357278-C2FC-403B-BDEB-128BDDAD2003}" type="datetime1">
              <a:rPr lang="fr-FR" noProof="0" smtClean="0"/>
              <a:t>24/06/2025</a:t>
            </a:fld>
            <a:endParaRPr lang="fr-FR" noProof="0" dirty="0"/>
          </a:p>
        </p:txBody>
      </p:sp>
      <p:sp>
        <p:nvSpPr>
          <p:cNvPr id="4" name="Espace réservé a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à la date 1"/>
          <p:cNvSpPr>
            <a:spLocks noGrp="1"/>
          </p:cNvSpPr>
          <p:nvPr>
            <p:ph type="dt" sz="half" idx="10"/>
          </p:nvPr>
        </p:nvSpPr>
        <p:spPr>
          <a:xfrm>
            <a:off x="804672" y="320040"/>
            <a:ext cx="3657600" cy="320040"/>
          </a:xfrm>
        </p:spPr>
        <p:txBody>
          <a:bodyPr rtlCol="0"/>
          <a:lstStyle/>
          <a:p>
            <a:pPr rtl="0"/>
            <a:fld id="{A7A7510F-EAEB-4891-A901-BDB9EC0B7B61}" type="datetime1">
              <a:rPr lang="fr-FR" noProof="0" smtClean="0"/>
              <a:t>24/06/2025</a:t>
            </a:fld>
            <a:endParaRPr lang="fr-FR" noProof="0"/>
          </a:p>
        </p:txBody>
      </p:sp>
      <p:sp>
        <p:nvSpPr>
          <p:cNvPr id="3" name="Espace réservé au pied de page 2"/>
          <p:cNvSpPr>
            <a:spLocks noGrp="1"/>
          </p:cNvSpPr>
          <p:nvPr>
            <p:ph type="ftr" sz="quarter" idx="11"/>
          </p:nvPr>
        </p:nvSpPr>
        <p:spPr>
          <a:xfrm>
            <a:off x="804672" y="6227064"/>
            <a:ext cx="10588752" cy="320040"/>
          </a:xfrm>
        </p:spPr>
        <p:txBody>
          <a:bodyPr rtlCol="0"/>
          <a:lstStyle/>
          <a:p>
            <a:pPr rtl="0"/>
            <a:endParaRPr lang="fr-FR" noProof="0"/>
          </a:p>
        </p:txBody>
      </p:sp>
      <p:sp>
        <p:nvSpPr>
          <p:cNvPr id="4" name="Espace réservé au numéro de diapositive 3"/>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74" name="Groupe 73"/>
          <p:cNvGrpSpPr/>
          <p:nvPr/>
        </p:nvGrpSpPr>
        <p:grpSpPr>
          <a:xfrm>
            <a:off x="-417513" y="0"/>
            <a:ext cx="12584114" cy="6853238"/>
            <a:chOff x="-417513" y="0"/>
            <a:chExt cx="12584114" cy="6853238"/>
          </a:xfrm>
        </p:grpSpPr>
        <p:sp>
          <p:nvSpPr>
            <p:cNvPr id="75"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e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8631" y="2352026"/>
            <a:ext cx="3501197" cy="1223298"/>
          </a:xfrm>
        </p:spPr>
        <p:txBody>
          <a:bodyPr bIns="0" rtlCol="0" anchor="b">
            <a:noAutofit/>
          </a:bodyPr>
          <a:lstStyle>
            <a:lvl1pPr algn="ctr">
              <a:defRPr sz="3200">
                <a:solidFill>
                  <a:srgbClr val="FFFEFF"/>
                </a:solidFill>
              </a:defRPr>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5109983" y="802809"/>
            <a:ext cx="6275035" cy="5249940"/>
          </a:xfrm>
        </p:spPr>
        <p:txBody>
          <a:bodyPr rtlCol="0" anchor="ct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888631" y="3580186"/>
            <a:ext cx="3501197" cy="1221164"/>
          </a:xfrm>
        </p:spPr>
        <p:txBody>
          <a:bodyPr rtlCol="0"/>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6445C416-2708-4BA0-BB06-0F845D4C917A}" type="datetime1">
              <a:rPr lang="fr-FR" noProof="0" smtClean="0"/>
              <a:t>24/06/2025</a:t>
            </a:fld>
            <a:endParaRPr lang="fr-FR" noProof="0" dirty="0"/>
          </a:p>
        </p:txBody>
      </p:sp>
      <p:sp>
        <p:nvSpPr>
          <p:cNvPr id="6" name="Espace réservé a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73" name="Groupe 72"/>
          <p:cNvGrpSpPr/>
          <p:nvPr/>
        </p:nvGrpSpPr>
        <p:grpSpPr>
          <a:xfrm>
            <a:off x="-329674" y="-59376"/>
            <a:ext cx="12515851" cy="6923798"/>
            <a:chOff x="-329674" y="-51881"/>
            <a:chExt cx="12515851" cy="6923798"/>
          </a:xfrm>
        </p:grpSpPr>
        <p:sp>
          <p:nvSpPr>
            <p:cNvPr id="81" name="Forme libre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orme libre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orme libre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orme libre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orme libre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orme libre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orme libre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orme libre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orme libre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orme libre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orme libre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e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Triangle isocè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Espace réservé à l’image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rtlCol="0"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2" name="Titre 1"/>
          <p:cNvSpPr>
            <a:spLocks noGrp="1"/>
          </p:cNvSpPr>
          <p:nvPr>
            <p:ph type="title"/>
          </p:nvPr>
        </p:nvSpPr>
        <p:spPr>
          <a:xfrm>
            <a:off x="885443" y="2360255"/>
            <a:ext cx="5776646" cy="1178032"/>
          </a:xfrm>
        </p:spPr>
        <p:txBody>
          <a:bodyPr bIns="0" rtlCol="0" anchor="b">
            <a:normAutofit/>
          </a:bodyPr>
          <a:lstStyle>
            <a:lvl1pPr>
              <a:defRPr sz="3600">
                <a:solidFill>
                  <a:srgbClr val="FFFEFF"/>
                </a:solidFill>
              </a:defRPr>
            </a:lvl1pPr>
          </a:lstStyle>
          <a:p>
            <a:pPr rtl="0"/>
            <a:r>
              <a:rPr lang="fr-FR" noProof="0"/>
              <a:t>Modifiez le style du titre</a:t>
            </a:r>
            <a:endParaRPr lang="fr-FR" noProof="0" dirty="0"/>
          </a:p>
        </p:txBody>
      </p:sp>
      <p:sp>
        <p:nvSpPr>
          <p:cNvPr id="4" name="Espace réservé du texte 3"/>
          <p:cNvSpPr>
            <a:spLocks noGrp="1"/>
          </p:cNvSpPr>
          <p:nvPr>
            <p:ph type="body" sz="half" idx="2"/>
          </p:nvPr>
        </p:nvSpPr>
        <p:spPr>
          <a:xfrm>
            <a:off x="885443" y="3545012"/>
            <a:ext cx="5776646" cy="1274198"/>
          </a:xfrm>
        </p:spPr>
        <p:txBody>
          <a:bodyPr rtlCol="0">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à la date 4"/>
          <p:cNvSpPr>
            <a:spLocks noGrp="1"/>
          </p:cNvSpPr>
          <p:nvPr>
            <p:ph type="dt" sz="half" idx="10"/>
          </p:nvPr>
        </p:nvSpPr>
        <p:spPr>
          <a:xfrm>
            <a:off x="804672" y="320040"/>
            <a:ext cx="3657600" cy="320040"/>
          </a:xfrm>
        </p:spPr>
        <p:txBody>
          <a:bodyPr rtlCol="0"/>
          <a:lstStyle/>
          <a:p>
            <a:pPr rtl="0"/>
            <a:fld id="{C70DEB07-CCE4-443E-B64A-ADBB68E73E5A}" type="datetime1">
              <a:rPr lang="fr-FR" noProof="0" smtClean="0"/>
              <a:t>24/06/2025</a:t>
            </a:fld>
            <a:endParaRPr lang="fr-FR" noProof="0" dirty="0"/>
          </a:p>
        </p:txBody>
      </p:sp>
      <p:sp>
        <p:nvSpPr>
          <p:cNvPr id="6" name="Espace réservé au pied de page 5"/>
          <p:cNvSpPr>
            <a:spLocks noGrp="1"/>
          </p:cNvSpPr>
          <p:nvPr>
            <p:ph type="ftr" sz="quarter" idx="11"/>
          </p:nvPr>
        </p:nvSpPr>
        <p:spPr>
          <a:xfrm>
            <a:off x="804672" y="6227064"/>
            <a:ext cx="5942203" cy="320040"/>
          </a:xfrm>
        </p:spPr>
        <p:txBody>
          <a:bodyPr rtlCol="0"/>
          <a:lstStyle/>
          <a:p>
            <a:pPr rtl="0"/>
            <a:endParaRPr lang="fr-FR" noProof="0" dirty="0"/>
          </a:p>
        </p:txBody>
      </p:sp>
      <p:sp>
        <p:nvSpPr>
          <p:cNvPr id="7" name="Espace réservé du numéro de diapositive 6"/>
          <p:cNvSpPr>
            <a:spLocks noGrp="1"/>
          </p:cNvSpPr>
          <p:nvPr>
            <p:ph type="sldNum" sz="quarter" idx="12"/>
          </p:nvPr>
        </p:nvSpPr>
        <p:spPr>
          <a:xfrm>
            <a:off x="5828377"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75" name="Groupe 74"/>
          <p:cNvGrpSpPr/>
          <p:nvPr/>
        </p:nvGrpSpPr>
        <p:grpSpPr>
          <a:xfrm>
            <a:off x="-417513" y="0"/>
            <a:ext cx="12584114" cy="6853238"/>
            <a:chOff x="-417513" y="0"/>
            <a:chExt cx="12584114" cy="6853238"/>
          </a:xfrm>
        </p:grpSpPr>
        <p:sp>
          <p:nvSpPr>
            <p:cNvPr id="76"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e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p:cNvSpPr>
            <a:spLocks noGrp="1"/>
          </p:cNvSpPr>
          <p:nvPr>
            <p:ph type="title"/>
          </p:nvPr>
        </p:nvSpPr>
        <p:spPr>
          <a:xfrm>
            <a:off x="888632" y="2349925"/>
            <a:ext cx="3501196" cy="2456441"/>
          </a:xfrm>
        </p:spPr>
        <p:txBody>
          <a:bodyPr rtlCol="0"/>
          <a:lstStyle>
            <a:lvl1pPr>
              <a:defRPr>
                <a:solidFill>
                  <a:srgbClr val="FFFEFF"/>
                </a:solidFill>
              </a:defRPr>
            </a:lvl1pPr>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5109983" y="794719"/>
            <a:ext cx="6275035" cy="5257090"/>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à la date 3"/>
          <p:cNvSpPr>
            <a:spLocks noGrp="1"/>
          </p:cNvSpPr>
          <p:nvPr>
            <p:ph type="dt" sz="half" idx="10"/>
          </p:nvPr>
        </p:nvSpPr>
        <p:spPr/>
        <p:txBody>
          <a:bodyPr rtlCol="0"/>
          <a:lstStyle/>
          <a:p>
            <a:pPr rtl="0"/>
            <a:fld id="{59D38B65-8B47-46BC-8DB4-512747D63A02}" type="datetime1">
              <a:rPr lang="fr-FR" noProof="0" smtClean="0"/>
              <a:t>24/06/2025</a:t>
            </a:fld>
            <a:endParaRPr lang="fr-FR" noProof="0" dirty="0"/>
          </a:p>
        </p:txBody>
      </p:sp>
      <p:sp>
        <p:nvSpPr>
          <p:cNvPr id="5" name="Espace réservé a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75" name="Groupe 74"/>
          <p:cNvGrpSpPr/>
          <p:nvPr/>
        </p:nvGrpSpPr>
        <p:grpSpPr>
          <a:xfrm flipH="1">
            <a:off x="0" y="0"/>
            <a:ext cx="12584114" cy="6853238"/>
            <a:chOff x="-417513" y="0"/>
            <a:chExt cx="12584114" cy="6853238"/>
          </a:xfrm>
        </p:grpSpPr>
        <p:sp>
          <p:nvSpPr>
            <p:cNvPr id="76" name="Forme libre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orme libre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orme libre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orme libre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orme libre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orme libre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orme libre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orme libre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orme libre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orme libre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orme libre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orme libre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orme libre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orme libre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orme libre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orme libre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orme libre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orme libre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orme libre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orme libre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orme libre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e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riangle isocè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vertical 1"/>
          <p:cNvSpPr>
            <a:spLocks noGrp="1"/>
          </p:cNvSpPr>
          <p:nvPr>
            <p:ph type="title" orient="vert"/>
          </p:nvPr>
        </p:nvSpPr>
        <p:spPr>
          <a:xfrm>
            <a:off x="7807437" y="2349925"/>
            <a:ext cx="3501195" cy="2456442"/>
          </a:xfrm>
        </p:spPr>
        <p:txBody>
          <a:bodyPr vert="eaVert" rtlCol="0"/>
          <a:lstStyle>
            <a:lvl1pPr algn="l">
              <a:lnSpc>
                <a:spcPct val="80000"/>
              </a:lnSpc>
              <a:defRPr>
                <a:solidFill>
                  <a:srgbClr val="FFFEFF"/>
                </a:solidFill>
              </a:defRPr>
            </a:lvl1pPr>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802747" y="798444"/>
            <a:ext cx="6268622" cy="5257303"/>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à la date 3"/>
          <p:cNvSpPr>
            <a:spLocks noGrp="1"/>
          </p:cNvSpPr>
          <p:nvPr>
            <p:ph type="dt" sz="half" idx="10"/>
          </p:nvPr>
        </p:nvSpPr>
        <p:spPr>
          <a:xfrm>
            <a:off x="804672" y="320040"/>
            <a:ext cx="3657600" cy="320040"/>
          </a:xfrm>
        </p:spPr>
        <p:txBody>
          <a:bodyPr rtlCol="0"/>
          <a:lstStyle/>
          <a:p>
            <a:pPr rtl="0"/>
            <a:fld id="{6D867879-DFF8-4790-BA80-8739FA5EA464}" type="datetime1">
              <a:rPr lang="fr-FR" noProof="0" smtClean="0"/>
              <a:t>24/06/2025</a:t>
            </a:fld>
            <a:endParaRPr lang="fr-FR" noProof="0" dirty="0"/>
          </a:p>
        </p:txBody>
      </p:sp>
      <p:sp>
        <p:nvSpPr>
          <p:cNvPr id="5" name="Espace réservé au pied de page 4"/>
          <p:cNvSpPr>
            <a:spLocks noGrp="1"/>
          </p:cNvSpPr>
          <p:nvPr>
            <p:ph type="ftr" sz="quarter" idx="11"/>
          </p:nvPr>
        </p:nvSpPr>
        <p:spPr>
          <a:xfrm>
            <a:off x="804672" y="6227064"/>
            <a:ext cx="10588752" cy="320040"/>
          </a:xfrm>
        </p:spPr>
        <p:txBody>
          <a:bodyPr rtlCol="0"/>
          <a:lstStyle/>
          <a:p>
            <a:pPr rtl="0"/>
            <a:endParaRPr lang="fr-FR" noProof="0" dirty="0"/>
          </a:p>
        </p:txBody>
      </p:sp>
      <p:sp>
        <p:nvSpPr>
          <p:cNvPr id="6" name="Espace réservé au numéro de diapositive 5"/>
          <p:cNvSpPr>
            <a:spLocks noGrp="1"/>
          </p:cNvSpPr>
          <p:nvPr>
            <p:ph type="sldNum" sz="quarter" idx="12"/>
          </p:nvPr>
        </p:nvSpPr>
        <p:spPr>
          <a:xfrm>
            <a:off x="10469880" y="320040"/>
            <a:ext cx="914400" cy="320040"/>
          </a:xfrm>
        </p:spPr>
        <p:txBody>
          <a:bodyPr rtlCol="0"/>
          <a:lstStyle/>
          <a:p>
            <a:pPr rtl="0"/>
            <a:fld id="{6D22F896-40B5-4ADD-8801-0D06FADFA095}" type="slidenum">
              <a:rPr lang="fr-FR" noProof="0" smtClean="0"/>
              <a:t>‹N°›</a:t>
            </a:fld>
            <a:endParaRPr lang="fr-FR"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au titre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pPr rtl="0"/>
            <a:r>
              <a:rPr lang="fr-FR" noProof="0"/>
              <a:t>Modifiez le style du titre du masque</a:t>
            </a:r>
          </a:p>
        </p:txBody>
      </p:sp>
      <p:sp>
        <p:nvSpPr>
          <p:cNvPr id="3" name="Espace réservé du texte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a:p>
            <a:pPr lvl="5" rtl="0"/>
            <a:r>
              <a:rPr lang="fr-FR" noProof="0"/>
              <a:t>6</a:t>
            </a:r>
          </a:p>
          <a:p>
            <a:pPr lvl="6" rtl="0"/>
            <a:r>
              <a:rPr lang="fr-FR" noProof="0"/>
              <a:t>7</a:t>
            </a:r>
          </a:p>
          <a:p>
            <a:pPr lvl="7" rtl="0"/>
            <a:r>
              <a:rPr lang="fr-FR" noProof="0"/>
              <a:t>8</a:t>
            </a:r>
          </a:p>
          <a:p>
            <a:pPr lvl="8" rtl="0"/>
            <a:r>
              <a:rPr lang="fr-FR" noProof="0"/>
              <a:t>9</a:t>
            </a:r>
          </a:p>
        </p:txBody>
      </p:sp>
      <p:sp>
        <p:nvSpPr>
          <p:cNvPr id="4" name="Espace réservé à la date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pPr rtl="0"/>
            <a:fld id="{24A67BC0-A038-4984-98C0-6A6DF8E34933}" type="datetime1">
              <a:rPr lang="fr-FR" noProof="0" smtClean="0"/>
              <a:t>24/06/2025</a:t>
            </a:fld>
            <a:endParaRPr lang="fr-FR" noProof="0"/>
          </a:p>
        </p:txBody>
      </p:sp>
      <p:sp>
        <p:nvSpPr>
          <p:cNvPr id="5" name="Espace réservé au pied de page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pPr rtl="0"/>
            <a:endParaRPr lang="fr-FR" noProof="0"/>
          </a:p>
        </p:txBody>
      </p:sp>
      <p:sp>
        <p:nvSpPr>
          <p:cNvPr id="6" name="Espace réservé au numéro de diapositive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pPr rtl="0"/>
            <a:fld id="{6D22F896-40B5-4ADD-8801-0D06FADFA095}" type="slidenum">
              <a:rPr lang="fr-FR" noProof="0" smtClean="0"/>
              <a:pPr rtl="0"/>
              <a:t>‹N°›</a:t>
            </a:fld>
            <a:endParaRPr lang="fr-FR" noProof="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6494" y="656315"/>
            <a:ext cx="4467225" cy="571500"/>
          </a:xfrm>
          <a:prstGeom prst="rect">
            <a:avLst/>
          </a:prstGeom>
        </p:spPr>
      </p:pic>
      <p:sp>
        <p:nvSpPr>
          <p:cNvPr id="5" name="Espace réservé du numéro de diapositive 4"/>
          <p:cNvSpPr>
            <a:spLocks noGrp="1"/>
          </p:cNvSpPr>
          <p:nvPr>
            <p:ph type="sldNum" sz="quarter" idx="12"/>
          </p:nvPr>
        </p:nvSpPr>
        <p:spPr/>
        <p:txBody>
          <a:bodyPr/>
          <a:lstStyle/>
          <a:p>
            <a:pPr rtl="0"/>
            <a:fld id="{6D22F896-40B5-4ADD-8801-0D06FADFA095}" type="slidenum">
              <a:rPr lang="fr-FR" noProof="0" smtClean="0"/>
              <a:t>1</a:t>
            </a:fld>
            <a:endParaRPr lang="fr-FR" noProof="0" dirty="0"/>
          </a:p>
        </p:txBody>
      </p:sp>
      <p:sp>
        <p:nvSpPr>
          <p:cNvPr id="7" name="Rectangle 6"/>
          <p:cNvSpPr/>
          <p:nvPr/>
        </p:nvSpPr>
        <p:spPr>
          <a:xfrm>
            <a:off x="1351358" y="1456925"/>
            <a:ext cx="9202057" cy="1855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rganigramme : Trier 7"/>
          <p:cNvSpPr/>
          <p:nvPr/>
        </p:nvSpPr>
        <p:spPr>
          <a:xfrm>
            <a:off x="5621280" y="4758410"/>
            <a:ext cx="605218" cy="744074"/>
          </a:xfrm>
          <a:prstGeom prst="flowChartSor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Rectangle 76"/>
          <p:cNvSpPr/>
          <p:nvPr/>
        </p:nvSpPr>
        <p:spPr>
          <a:xfrm>
            <a:off x="1329550" y="3408029"/>
            <a:ext cx="9202057" cy="18558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CADRE INSTITUTIONNEL DE LA LBC/FT/FP</a:t>
            </a:r>
          </a:p>
        </p:txBody>
      </p:sp>
      <p:sp>
        <p:nvSpPr>
          <p:cNvPr id="78" name="Rectangle 77"/>
          <p:cNvSpPr/>
          <p:nvPr/>
        </p:nvSpPr>
        <p:spPr>
          <a:xfrm>
            <a:off x="1307742" y="5604083"/>
            <a:ext cx="9202057" cy="55942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dirty="0"/>
              <a:t>Présenté par M. Charles DIEMELEOU, M. Daniel DA et Mme Appy KOULODOU</a:t>
            </a:r>
          </a:p>
        </p:txBody>
      </p:sp>
      <p:pic>
        <p:nvPicPr>
          <p:cNvPr id="9" name="Image 8"/>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16204" r="661" b="53844"/>
          <a:stretch/>
        </p:blipFill>
        <p:spPr>
          <a:xfrm>
            <a:off x="1344064" y="1436914"/>
            <a:ext cx="9207822" cy="1869516"/>
          </a:xfrm>
          <a:prstGeom prst="rect">
            <a:avLst/>
          </a:prstGeom>
        </p:spPr>
      </p:pic>
    </p:spTree>
    <p:extLst>
      <p:ext uri="{BB962C8B-B14F-4D97-AF65-F5344CB8AC3E}">
        <p14:creationId xmlns:p14="http://schemas.microsoft.com/office/powerpoint/2010/main" val="321845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1159465" y="763201"/>
            <a:ext cx="9727020" cy="523220"/>
          </a:xfrm>
          <a:prstGeom prst="rect">
            <a:avLst/>
          </a:prstGeom>
          <a:noFill/>
        </p:spPr>
        <p:txBody>
          <a:bodyPr wrap="square" rtlCol="0">
            <a:spAutoFit/>
          </a:bodyPr>
          <a:lstStyle/>
          <a:p>
            <a:r>
              <a:rPr lang="fr-FR" sz="2800" dirty="0">
                <a:solidFill>
                  <a:schemeClr val="bg1"/>
                </a:solidFill>
              </a:rPr>
              <a:t>SOMMAIRE</a:t>
            </a:r>
          </a:p>
        </p:txBody>
      </p:sp>
      <p:sp>
        <p:nvSpPr>
          <p:cNvPr id="7" name="Rectangle 6"/>
          <p:cNvSpPr/>
          <p:nvPr/>
        </p:nvSpPr>
        <p:spPr>
          <a:xfrm>
            <a:off x="941697" y="1659441"/>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00113"/>
            <a:r>
              <a:rPr lang="fr-FR" sz="2800" b="1" dirty="0">
                <a:solidFill>
                  <a:schemeClr val="tx1"/>
                </a:solidFill>
              </a:rPr>
              <a:t>I. Au plan international</a:t>
            </a:r>
          </a:p>
          <a:p>
            <a:pPr marL="900113"/>
            <a:endParaRPr lang="fr-FR" sz="2400" dirty="0">
              <a:solidFill>
                <a:schemeClr val="tx1"/>
              </a:solidFill>
            </a:endParaRPr>
          </a:p>
          <a:p>
            <a:pPr marL="900113"/>
            <a:endParaRPr lang="fr-FR" sz="2800" b="1" dirty="0">
              <a:solidFill>
                <a:schemeClr val="tx1"/>
              </a:solidFill>
            </a:endParaRPr>
          </a:p>
          <a:p>
            <a:pPr marL="900113"/>
            <a:r>
              <a:rPr lang="fr-FR" sz="2800" b="1" dirty="0">
                <a:solidFill>
                  <a:schemeClr val="tx1"/>
                </a:solidFill>
              </a:rPr>
              <a:t>II. Au plan communautaire</a:t>
            </a:r>
          </a:p>
          <a:p>
            <a:pPr marL="900113"/>
            <a:endParaRPr lang="fr-FR" sz="2400" dirty="0">
              <a:solidFill>
                <a:schemeClr val="tx1"/>
              </a:solidFill>
            </a:endParaRPr>
          </a:p>
          <a:p>
            <a:pPr marL="900113"/>
            <a:endParaRPr lang="fr-FR" sz="2400" dirty="0">
              <a:solidFill>
                <a:schemeClr val="tx1"/>
              </a:solidFill>
            </a:endParaRPr>
          </a:p>
          <a:p>
            <a:pPr marL="900113"/>
            <a:r>
              <a:rPr lang="fr-FR" sz="2800" b="1" dirty="0">
                <a:solidFill>
                  <a:schemeClr val="tx1"/>
                </a:solidFill>
              </a:rPr>
              <a:t>III. Au plan national</a:t>
            </a:r>
          </a:p>
          <a:p>
            <a:pPr marL="900113"/>
            <a:endParaRPr lang="fr-FR" sz="2400" dirty="0">
              <a:solidFill>
                <a:schemeClr val="tx1"/>
              </a:solidFill>
            </a:endParaRPr>
          </a:p>
          <a:p>
            <a:pPr marL="355600">
              <a:lnSpc>
                <a:spcPct val="150000"/>
              </a:lnSpc>
            </a:pPr>
            <a:endParaRPr lang="fr-FR" sz="2400" b="1"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a:t>
            </a:fld>
            <a:endParaRPr lang="fr-FR" noProof="0" dirty="0"/>
          </a:p>
        </p:txBody>
      </p:sp>
    </p:spTree>
    <p:extLst>
      <p:ext uri="{BB962C8B-B14F-4D97-AF65-F5344CB8AC3E}">
        <p14:creationId xmlns:p14="http://schemas.microsoft.com/office/powerpoint/2010/main" val="3199773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59441"/>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00113"/>
            <a:r>
              <a:rPr lang="fr-FR" sz="2800" b="1" dirty="0">
                <a:solidFill>
                  <a:schemeClr val="tx1"/>
                </a:solidFill>
              </a:rPr>
              <a:t>I. AU PLAN INTERNATIONAL</a:t>
            </a:r>
          </a:p>
          <a:p>
            <a:pPr marL="900113"/>
            <a:endParaRPr lang="fr-FR" sz="2400" dirty="0">
              <a:solidFill>
                <a:schemeClr val="tx1"/>
              </a:solidFill>
            </a:endParaRPr>
          </a:p>
          <a:p>
            <a:pPr marL="1243013" indent="-342900">
              <a:buFont typeface="Wingdings" panose="05000000000000000000" pitchFamily="2" charset="2"/>
              <a:buChar char="§"/>
            </a:pPr>
            <a:r>
              <a:rPr lang="fr-FR" sz="2000" dirty="0">
                <a:solidFill>
                  <a:schemeClr val="tx1"/>
                </a:solidFill>
              </a:rPr>
              <a:t>LE GROUPE D’ACTION FINANCIERE (GAFI)</a:t>
            </a:r>
          </a:p>
          <a:p>
            <a:pPr marL="1243013" indent="-342900">
              <a:buFont typeface="Wingdings" panose="05000000000000000000" pitchFamily="2" charset="2"/>
              <a:buChar char="§"/>
            </a:pPr>
            <a:endParaRPr lang="fr-FR" sz="2000" dirty="0">
              <a:solidFill>
                <a:schemeClr val="tx1"/>
              </a:solidFill>
            </a:endParaRPr>
          </a:p>
          <a:p>
            <a:pPr marL="1243013" indent="-342900">
              <a:buFont typeface="Wingdings" panose="05000000000000000000" pitchFamily="2" charset="2"/>
              <a:buChar char="§"/>
            </a:pPr>
            <a:r>
              <a:rPr lang="fr-FR" sz="2000" dirty="0">
                <a:solidFill>
                  <a:schemeClr val="tx1"/>
                </a:solidFill>
              </a:rPr>
              <a:t>LES ORTG (ORGANISMES RÉGIONAUX DE TYPE GAFI) ET LES ORGANISATIONS AYANT LE STATUT D’OBSERVATEUR</a:t>
            </a:r>
          </a:p>
          <a:p>
            <a:pPr marL="900113"/>
            <a:endParaRPr lang="fr-FR" sz="2000" dirty="0">
              <a:solidFill>
                <a:schemeClr val="tx1"/>
              </a:solidFill>
            </a:endParaRPr>
          </a:p>
          <a:p>
            <a:pPr marL="1243013" indent="-342900">
              <a:buFont typeface="Wingdings" panose="05000000000000000000" pitchFamily="2" charset="2"/>
              <a:buChar char="§"/>
            </a:pPr>
            <a:r>
              <a:rPr lang="fr-FR" sz="2000" dirty="0">
                <a:solidFill>
                  <a:schemeClr val="tx1"/>
                </a:solidFill>
              </a:rPr>
              <a:t>L’ORGANISATION DES NATIONS-UNIES (ONU) ET SES DEMEMBREMENTS</a:t>
            </a:r>
          </a:p>
          <a:p>
            <a:pPr marL="900113"/>
            <a:endParaRPr lang="fr-FR" sz="2000" dirty="0">
              <a:solidFill>
                <a:schemeClr val="tx1"/>
              </a:solidFill>
            </a:endParaRPr>
          </a:p>
          <a:p>
            <a:pPr marL="1243013" indent="-342900">
              <a:buFont typeface="Wingdings" panose="05000000000000000000" pitchFamily="2" charset="2"/>
              <a:buChar char="§"/>
            </a:pPr>
            <a:r>
              <a:rPr lang="fr-FR" sz="2000" dirty="0">
                <a:solidFill>
                  <a:schemeClr val="tx1"/>
                </a:solidFill>
              </a:rPr>
              <a:t>Le groupe EGMONT</a:t>
            </a:r>
          </a:p>
          <a:p>
            <a:pPr marL="900113"/>
            <a:endParaRPr lang="fr-FR" sz="2800" b="1" dirty="0">
              <a:solidFill>
                <a:schemeClr val="tx1"/>
              </a:solidFill>
            </a:endParaRPr>
          </a:p>
          <a:p>
            <a:pPr marL="900113"/>
            <a:endParaRPr lang="fr-FR" sz="2400" dirty="0">
              <a:solidFill>
                <a:schemeClr val="tx1"/>
              </a:solidFill>
            </a:endParaRPr>
          </a:p>
          <a:p>
            <a:pPr marL="355600">
              <a:lnSpc>
                <a:spcPct val="150000"/>
              </a:lnSpc>
            </a:pPr>
            <a:endParaRPr lang="fr-FR" sz="2400" b="1"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3</a:t>
            </a:fld>
            <a:endParaRPr lang="fr-FR" noProof="0" dirty="0"/>
          </a:p>
        </p:txBody>
      </p:sp>
    </p:spTree>
    <p:extLst>
      <p:ext uri="{BB962C8B-B14F-4D97-AF65-F5344CB8AC3E}">
        <p14:creationId xmlns:p14="http://schemas.microsoft.com/office/powerpoint/2010/main" val="3345650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GROUPE D’ACTION FINANCIERE (GAFI)</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Créé en Juillet 1989 au sommet du G7 à Paris</a:t>
            </a:r>
          </a:p>
          <a:p>
            <a:pPr marL="698500" indent="-342900">
              <a:buFont typeface="Arial" panose="020B0604020202020204" pitchFamily="34" charset="0"/>
              <a:buChar char="•"/>
            </a:pPr>
            <a:r>
              <a:rPr lang="fr-FR" sz="2000" dirty="0">
                <a:solidFill>
                  <a:schemeClr val="tx1"/>
                </a:solidFill>
              </a:rPr>
              <a:t>Edicte les normes en matière de LBC/FT appelées les « 40 RECOMMANDATIONS DU GAFI » </a:t>
            </a:r>
          </a:p>
          <a:p>
            <a:pPr marL="698500" indent="-342900">
              <a:buFont typeface="Arial" panose="020B0604020202020204" pitchFamily="34" charset="0"/>
              <a:buChar char="•"/>
            </a:pPr>
            <a:r>
              <a:rPr lang="fr-FR" sz="2000" dirty="0">
                <a:solidFill>
                  <a:schemeClr val="tx1"/>
                </a:solidFill>
              </a:rPr>
              <a:t>Evalue les dispositifs LBC/FT nationaux (Evaluation Mutuelle) pour s’assurer de leur conformité aux Recommandations et de leur efficacité ;</a:t>
            </a:r>
          </a:p>
          <a:p>
            <a:pPr marL="698500" indent="-342900">
              <a:buFont typeface="Arial" panose="020B0604020202020204" pitchFamily="34" charset="0"/>
              <a:buChar char="•"/>
            </a:pPr>
            <a:r>
              <a:rPr lang="fr-FR" sz="2000" dirty="0">
                <a:solidFill>
                  <a:schemeClr val="tx1"/>
                </a:solidFill>
              </a:rPr>
              <a:t>Mène des études de typologie ;</a:t>
            </a:r>
          </a:p>
          <a:p>
            <a:pPr marL="698500" indent="-342900">
              <a:buFont typeface="Arial" panose="020B0604020202020204" pitchFamily="34" charset="0"/>
              <a:buChar char="•"/>
            </a:pPr>
            <a:r>
              <a:rPr lang="fr-FR" sz="2000" dirty="0">
                <a:solidFill>
                  <a:schemeClr val="tx1"/>
                </a:solidFill>
              </a:rPr>
              <a:t>Elabore des guides d’orientation et de meilleurs pratiques.</a:t>
            </a: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rtl="0"/>
            <a:fld id="{6D22F896-40B5-4ADD-8801-0D06FADFA095}" type="slidenum">
              <a:rPr lang="fr-FR" noProof="0" smtClean="0"/>
              <a:t>4</a:t>
            </a:fld>
            <a:endParaRPr lang="fr-FR" noProof="0" dirty="0"/>
          </a:p>
        </p:txBody>
      </p:sp>
    </p:spTree>
    <p:extLst>
      <p:ext uri="{BB962C8B-B14F-4D97-AF65-F5344CB8AC3E}">
        <p14:creationId xmlns:p14="http://schemas.microsoft.com/office/powerpoint/2010/main" val="232252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GROUPE D’ACTION FINANCIERE (GAFI)</a:t>
            </a:r>
          </a:p>
          <a:p>
            <a:pPr marL="355600"/>
            <a:endParaRPr lang="fr-FR" sz="2000" dirty="0">
              <a:solidFill>
                <a:schemeClr val="tx1"/>
              </a:solidFill>
            </a:endParaRPr>
          </a:p>
          <a:p>
            <a:pPr marL="355600"/>
            <a:r>
              <a:rPr lang="fr-FR" sz="2000" dirty="0">
                <a:solidFill>
                  <a:schemeClr val="tx1"/>
                </a:solidFill>
              </a:rPr>
              <a:t>LES MEMBRES</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Composé de 40 membres dont 38 Etats et 2 organismes régionaux (Commission Européenne et le Conseil de Coopération du Golf) ;</a:t>
            </a:r>
          </a:p>
          <a:p>
            <a:pPr marL="355600"/>
            <a:r>
              <a:rPr lang="fr-FR" sz="2000" dirty="0">
                <a:solidFill>
                  <a:schemeClr val="tx1"/>
                </a:solidFill>
              </a:rPr>
              <a:t>En Afrique, seul l’Afrique du Sud fait partie des Etats membres du GAFI</a:t>
            </a:r>
          </a:p>
          <a:p>
            <a:pPr marL="698500" indent="-342900">
              <a:buFont typeface="Arial" panose="020B0604020202020204" pitchFamily="34" charset="0"/>
              <a:buChar char="•"/>
            </a:pPr>
            <a:r>
              <a:rPr lang="fr-FR" sz="2000" dirty="0">
                <a:solidFill>
                  <a:schemeClr val="tx1"/>
                </a:solidFill>
              </a:rPr>
              <a:t> Plus de 190 Etats qui ont adopté ses Recommandations.</a:t>
            </a:r>
          </a:p>
          <a:p>
            <a:pPr marL="355600"/>
            <a:endParaRPr lang="fr-FR" sz="2200" dirty="0">
              <a:solidFill>
                <a:schemeClr val="tx1"/>
              </a:solidFill>
            </a:endParaRPr>
          </a:p>
          <a:p>
            <a:pPr marL="355600"/>
            <a:r>
              <a:rPr lang="fr-FR" sz="2200" dirty="0">
                <a:solidFill>
                  <a:schemeClr val="tx1"/>
                </a:solidFill>
              </a:rPr>
              <a:t>LES ORGANES</a:t>
            </a:r>
          </a:p>
          <a:p>
            <a:pPr marL="698500" indent="-342900">
              <a:buFont typeface="Arial" panose="020B0604020202020204" pitchFamily="34" charset="0"/>
              <a:buChar char="•"/>
            </a:pPr>
            <a:r>
              <a:rPr lang="fr-FR" sz="2200" dirty="0">
                <a:solidFill>
                  <a:schemeClr val="tx1"/>
                </a:solidFill>
              </a:rPr>
              <a:t>La Plénière </a:t>
            </a:r>
          </a:p>
          <a:p>
            <a:pPr marL="355600"/>
            <a:r>
              <a:rPr lang="fr-FR" sz="2200" dirty="0">
                <a:solidFill>
                  <a:schemeClr val="tx1"/>
                </a:solidFill>
              </a:rPr>
              <a:t>C’est l’organe de décision du GAFI. Elle se réunit trois fois par an.</a:t>
            </a: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rtl="0"/>
            <a:fld id="{6D22F896-40B5-4ADD-8801-0D06FADFA095}" type="slidenum">
              <a:rPr lang="fr-FR" noProof="0" smtClean="0"/>
              <a:t>5</a:t>
            </a:fld>
            <a:endParaRPr lang="fr-FR" noProof="0" dirty="0"/>
          </a:p>
        </p:txBody>
      </p:sp>
    </p:spTree>
    <p:extLst>
      <p:ext uri="{BB962C8B-B14F-4D97-AF65-F5344CB8AC3E}">
        <p14:creationId xmlns:p14="http://schemas.microsoft.com/office/powerpoint/2010/main" val="2396928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GROUPE D’ACTION FINANCIERE (GAFI)</a:t>
            </a:r>
          </a:p>
          <a:p>
            <a:pPr marL="355600"/>
            <a:endParaRPr lang="fr-FR" sz="2000" dirty="0">
              <a:solidFill>
                <a:schemeClr val="tx1"/>
              </a:solidFill>
            </a:endParaRPr>
          </a:p>
          <a:p>
            <a:pPr marL="698500" indent="-342900">
              <a:buFont typeface="Arial" panose="020B0604020202020204" pitchFamily="34" charset="0"/>
              <a:buChar char="•"/>
            </a:pPr>
            <a:r>
              <a:rPr lang="fr-FR" sz="2200" dirty="0">
                <a:solidFill>
                  <a:schemeClr val="tx1"/>
                </a:solidFill>
              </a:rPr>
              <a:t>La Présidence </a:t>
            </a:r>
          </a:p>
          <a:p>
            <a:pPr marL="355600"/>
            <a:r>
              <a:rPr lang="fr-FR" sz="2200" dirty="0">
                <a:solidFill>
                  <a:schemeClr val="tx1"/>
                </a:solidFill>
              </a:rPr>
              <a:t>Convoque et préside les réunions de la plénière ;</a:t>
            </a:r>
          </a:p>
          <a:p>
            <a:pPr marL="355600"/>
            <a:r>
              <a:rPr lang="fr-FR" sz="2200" dirty="0">
                <a:solidFill>
                  <a:schemeClr val="tx1"/>
                </a:solidFill>
              </a:rPr>
              <a:t>Supervise le secrétariat du GAFI ;</a:t>
            </a:r>
          </a:p>
          <a:p>
            <a:pPr marL="355600"/>
            <a:r>
              <a:rPr lang="fr-FR" sz="2200" dirty="0">
                <a:solidFill>
                  <a:schemeClr val="tx1"/>
                </a:solidFill>
              </a:rPr>
              <a:t>Le président est un haut fonctionnaire désigné par la plénière pour un </a:t>
            </a:r>
          </a:p>
          <a:p>
            <a:pPr marL="355600"/>
            <a:r>
              <a:rPr lang="fr-FR" sz="2200" dirty="0">
                <a:solidFill>
                  <a:schemeClr val="tx1"/>
                </a:solidFill>
              </a:rPr>
              <a:t>mandat de deux ans ;</a:t>
            </a: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rtl="0"/>
            <a:fld id="{6D22F896-40B5-4ADD-8801-0D06FADFA095}" type="slidenum">
              <a:rPr lang="fr-FR" noProof="0" smtClean="0"/>
              <a:t>6</a:t>
            </a:fld>
            <a:endParaRPr lang="fr-FR" noProof="0" dirty="0"/>
          </a:p>
        </p:txBody>
      </p:sp>
    </p:spTree>
    <p:extLst>
      <p:ext uri="{BB962C8B-B14F-4D97-AF65-F5344CB8AC3E}">
        <p14:creationId xmlns:p14="http://schemas.microsoft.com/office/powerpoint/2010/main" val="1021476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GROUPE D’ACTION FINANCIERE (GAFI)</a:t>
            </a:r>
          </a:p>
          <a:p>
            <a:pPr marL="355600"/>
            <a:endParaRPr lang="fr-FR" sz="2000" dirty="0">
              <a:solidFill>
                <a:schemeClr val="tx1"/>
              </a:solidFill>
            </a:endParaRPr>
          </a:p>
          <a:p>
            <a:pPr marL="698500" indent="-342900">
              <a:buFont typeface="Arial" panose="020B0604020202020204" pitchFamily="34" charset="0"/>
              <a:buChar char="•"/>
            </a:pPr>
            <a:r>
              <a:rPr lang="fr-FR" sz="2200" dirty="0">
                <a:solidFill>
                  <a:schemeClr val="tx1"/>
                </a:solidFill>
              </a:rPr>
              <a:t>Le Secrétariat</a:t>
            </a:r>
          </a:p>
          <a:p>
            <a:pPr marL="355600"/>
            <a:r>
              <a:rPr lang="fr-FR" sz="2200" dirty="0">
                <a:solidFill>
                  <a:schemeClr val="tx1"/>
                </a:solidFill>
              </a:rPr>
              <a:t>Facilite la coopération entre les membres, les membres associés et les </a:t>
            </a:r>
          </a:p>
          <a:p>
            <a:pPr marL="355600"/>
            <a:r>
              <a:rPr lang="fr-FR" sz="2200" dirty="0">
                <a:solidFill>
                  <a:schemeClr val="tx1"/>
                </a:solidFill>
              </a:rPr>
              <a:t>observateurs ;</a:t>
            </a:r>
          </a:p>
          <a:p>
            <a:pPr marL="355600"/>
            <a:r>
              <a:rPr lang="fr-FR" sz="2200" dirty="0">
                <a:solidFill>
                  <a:schemeClr val="tx1"/>
                </a:solidFill>
              </a:rPr>
              <a:t>Assure une efficace communication avec les membres et autres ; </a:t>
            </a:r>
          </a:p>
          <a:p>
            <a:pPr marL="355600"/>
            <a:r>
              <a:rPr lang="fr-FR" sz="2200" dirty="0">
                <a:solidFill>
                  <a:schemeClr val="tx1"/>
                </a:solidFill>
              </a:rPr>
              <a:t>Assure les archives, la maintenance des sites web internes et publics et </a:t>
            </a:r>
          </a:p>
          <a:p>
            <a:pPr marL="355600"/>
            <a:r>
              <a:rPr lang="fr-FR" sz="2200" dirty="0">
                <a:solidFill>
                  <a:schemeClr val="tx1"/>
                </a:solidFill>
              </a:rPr>
              <a:t>le courrier du GAFI ;</a:t>
            </a:r>
          </a:p>
          <a:p>
            <a:pPr marL="355600"/>
            <a:r>
              <a:rPr lang="fr-FR" sz="2200" dirty="0">
                <a:solidFill>
                  <a:schemeClr val="tx1"/>
                </a:solidFill>
              </a:rPr>
              <a:t>Exécute toute autre mission qui lui est attribuée par le Président du GAFI </a:t>
            </a:r>
          </a:p>
          <a:p>
            <a:pPr marL="355600"/>
            <a:r>
              <a:rPr lang="fr-FR" sz="2200" dirty="0">
                <a:solidFill>
                  <a:schemeClr val="tx1"/>
                </a:solidFill>
              </a:rPr>
              <a:t>ou la Plénière.</a:t>
            </a: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rtl="0"/>
            <a:fld id="{6D22F896-40B5-4ADD-8801-0D06FADFA095}" type="slidenum">
              <a:rPr lang="fr-FR" noProof="0" smtClean="0"/>
              <a:t>7</a:t>
            </a:fld>
            <a:endParaRPr lang="fr-FR" noProof="0" dirty="0"/>
          </a:p>
        </p:txBody>
      </p:sp>
    </p:spTree>
    <p:extLst>
      <p:ext uri="{BB962C8B-B14F-4D97-AF65-F5344CB8AC3E}">
        <p14:creationId xmlns:p14="http://schemas.microsoft.com/office/powerpoint/2010/main" val="3512035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9 Organismes Régionaux de Type GAFI (ORTG), notamment:</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 Groupe d’Action Financière pour le Moyen Orient et l’Afrique du   Nord (GAFIMOAN)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Groupe d’Action contre le Blanchiment d’Argent en Afrique Centrale (GABAC)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Groupe Anti-blanchiment en Afrique Orientale et Australe (GABAOA)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Groupe Intergouvernemental d’Action contre le Blanchiment d’Argent en Afrique de l’Ouest (GIABA).</a:t>
            </a: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8</a:t>
            </a:fld>
            <a:endParaRPr lang="fr-FR" noProof="0" dirty="0"/>
          </a:p>
        </p:txBody>
      </p:sp>
    </p:spTree>
    <p:extLst>
      <p:ext uri="{BB962C8B-B14F-4D97-AF65-F5344CB8AC3E}">
        <p14:creationId xmlns:p14="http://schemas.microsoft.com/office/powerpoint/2010/main" val="1386471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LES ORGANISATIONS AYANT LE STATUT D’OBSERVATEUR</a:t>
            </a:r>
          </a:p>
          <a:p>
            <a:pPr marL="355600"/>
            <a:endParaRPr lang="fr-FR" sz="2000" dirty="0">
              <a:solidFill>
                <a:schemeClr val="tx1"/>
              </a:solidFill>
            </a:endParaRPr>
          </a:p>
          <a:p>
            <a:pPr marL="355600"/>
            <a:r>
              <a:rPr lang="fr-FR" sz="2000" dirty="0">
                <a:solidFill>
                  <a:schemeClr val="tx1"/>
                </a:solidFill>
              </a:rPr>
              <a:t>Ce sont des organisations qui ont, parmi d’autres fonctions, une mission particulière </a:t>
            </a:r>
          </a:p>
          <a:p>
            <a:pPr marL="355600"/>
            <a:r>
              <a:rPr lang="fr-FR" sz="2000" dirty="0">
                <a:solidFill>
                  <a:schemeClr val="tx1"/>
                </a:solidFill>
              </a:rPr>
              <a:t>dans la LBC/FT. Il s’agit notamment:</a:t>
            </a:r>
          </a:p>
          <a:p>
            <a:pPr marL="355600"/>
            <a:r>
              <a:rPr lang="fr-FR" sz="2000" dirty="0">
                <a:solidFill>
                  <a:schemeClr val="tx1"/>
                </a:solidFill>
              </a:rPr>
              <a:t>- Banque Mondiale;</a:t>
            </a:r>
          </a:p>
          <a:p>
            <a:pPr marL="355600"/>
            <a:r>
              <a:rPr lang="fr-FR" sz="2000" dirty="0">
                <a:solidFill>
                  <a:schemeClr val="tx1"/>
                </a:solidFill>
              </a:rPr>
              <a:t>- FMI</a:t>
            </a:r>
          </a:p>
          <a:p>
            <a:pPr marL="355600"/>
            <a:r>
              <a:rPr lang="fr-FR" sz="2000" dirty="0">
                <a:solidFill>
                  <a:schemeClr val="tx1"/>
                </a:solidFill>
              </a:rPr>
              <a:t>- BAD</a:t>
            </a:r>
          </a:p>
          <a:p>
            <a:pPr marL="355600"/>
            <a:r>
              <a:rPr lang="fr-FR" sz="2000" dirty="0">
                <a:solidFill>
                  <a:schemeClr val="tx1"/>
                </a:solidFill>
              </a:rPr>
              <a:t>- Comité de Bâle sur le Contrôle Bancaire</a:t>
            </a:r>
          </a:p>
          <a:p>
            <a:pPr marL="355600"/>
            <a:r>
              <a:rPr lang="fr-FR" sz="2000" dirty="0">
                <a:solidFill>
                  <a:schemeClr val="tx1"/>
                </a:solidFill>
              </a:rPr>
              <a:t>- Comité du contre-terrorisme du Conseil de Sécurité</a:t>
            </a:r>
          </a:p>
          <a:p>
            <a:pPr marL="355600"/>
            <a:r>
              <a:rPr lang="fr-FR" sz="2000" dirty="0">
                <a:solidFill>
                  <a:schemeClr val="tx1"/>
                </a:solidFill>
              </a:rPr>
              <a:t>- Interpol</a:t>
            </a: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30049" y="216483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9</a:t>
            </a:fld>
            <a:endParaRPr lang="fr-FR" noProof="0" dirty="0"/>
          </a:p>
        </p:txBody>
      </p:sp>
    </p:spTree>
    <p:extLst>
      <p:ext uri="{BB962C8B-B14F-4D97-AF65-F5344CB8AC3E}">
        <p14:creationId xmlns:p14="http://schemas.microsoft.com/office/powerpoint/2010/main" val="4126828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12800" indent="-457200">
              <a:buAutoNum type="arabicPeriod"/>
            </a:pPr>
            <a:r>
              <a:rPr lang="fr-FR" sz="2200" b="1" u="sng" dirty="0">
                <a:solidFill>
                  <a:schemeClr val="tx1"/>
                </a:solidFill>
              </a:rPr>
              <a:t>AU PLAN INTERNATIONAL</a:t>
            </a:r>
          </a:p>
          <a:p>
            <a:pPr marL="355600"/>
            <a:r>
              <a:rPr lang="fr-FR" sz="2000" dirty="0">
                <a:solidFill>
                  <a:schemeClr val="tx1"/>
                </a:solidFill>
              </a:rPr>
              <a:t>               </a:t>
            </a:r>
          </a:p>
          <a:p>
            <a:pPr marL="355600"/>
            <a:r>
              <a:rPr lang="fr-FR" sz="2000" dirty="0">
                <a:solidFill>
                  <a:schemeClr val="tx1"/>
                </a:solidFill>
              </a:rPr>
              <a:t>                    </a:t>
            </a:r>
            <a:r>
              <a:rPr lang="fr-FR" sz="2000" dirty="0">
                <a:solidFill>
                  <a:srgbClr val="FF0000"/>
                </a:solidFill>
              </a:rPr>
              <a:t>ORGANISATION DES NATIONS-UNIES (ONU) ET SES DEMEMBREMENTS</a:t>
            </a:r>
          </a:p>
          <a:p>
            <a:pPr marL="355600"/>
            <a:endParaRPr lang="fr-FR" sz="2000" dirty="0">
              <a:solidFill>
                <a:schemeClr val="tx1"/>
              </a:solidFill>
            </a:endParaRPr>
          </a:p>
          <a:p>
            <a:pPr marL="355600"/>
            <a:r>
              <a:rPr lang="fr-FR" sz="2000" dirty="0">
                <a:solidFill>
                  <a:schemeClr val="tx1"/>
                </a:solidFill>
              </a:rPr>
              <a:t>Une double fonction </a:t>
            </a:r>
            <a:r>
              <a:rPr lang="fr-FR" sz="2000" b="1" dirty="0">
                <a:solidFill>
                  <a:schemeClr val="tx1"/>
                </a:solidFill>
              </a:rPr>
              <a:t>normative</a:t>
            </a:r>
            <a:r>
              <a:rPr lang="fr-FR" sz="2000" dirty="0">
                <a:solidFill>
                  <a:schemeClr val="tx1"/>
                </a:solidFill>
              </a:rPr>
              <a:t> et </a:t>
            </a:r>
            <a:r>
              <a:rPr lang="fr-FR" sz="2000" b="1" dirty="0">
                <a:solidFill>
                  <a:schemeClr val="tx1"/>
                </a:solidFill>
              </a:rPr>
              <a:t>coercitive</a:t>
            </a:r>
            <a:r>
              <a:rPr lang="fr-FR" sz="2000" dirty="0">
                <a:solidFill>
                  <a:schemeClr val="tx1"/>
                </a:solidFill>
              </a:rPr>
              <a:t> dans la LBC/FT :</a:t>
            </a:r>
          </a:p>
          <a:p>
            <a:pPr marL="355600"/>
            <a:r>
              <a:rPr lang="fr-FR" sz="2000" dirty="0">
                <a:solidFill>
                  <a:schemeClr val="tx1"/>
                </a:solidFill>
              </a:rPr>
              <a:t>Fonction normative à travers le Conseil de Sécurité qui adopte des résolutions pour prévenir et réprimer le terrorisme.</a:t>
            </a:r>
          </a:p>
          <a:p>
            <a:pPr marL="355600"/>
            <a:r>
              <a:rPr lang="fr-FR" sz="2000" dirty="0">
                <a:solidFill>
                  <a:schemeClr val="tx1"/>
                </a:solidFill>
              </a:rPr>
              <a:t>Les Nations –Unies sont aussi à l’origine de diverses conventions en lien avec le blanchiment,  le terrorisme et son financement.</a:t>
            </a:r>
          </a:p>
          <a:p>
            <a:pPr marL="355600"/>
            <a:endParaRPr lang="fr-FR" sz="2000" dirty="0">
              <a:solidFill>
                <a:schemeClr val="tx1"/>
              </a:solidFill>
            </a:endParaRPr>
          </a:p>
          <a:p>
            <a:pPr marL="355600"/>
            <a:r>
              <a:rPr lang="fr-FR" sz="2000" dirty="0">
                <a:solidFill>
                  <a:schemeClr val="tx1"/>
                </a:solidFill>
              </a:rPr>
              <a:t>Fonction coercitive à travers l’adoption de sanctions contre les individus et les groupes terroristes(émission des listes de sanctions)</a:t>
            </a:r>
          </a:p>
          <a:p>
            <a:pPr marL="355600"/>
            <a:r>
              <a:rPr lang="fr-FR" sz="2000" dirty="0">
                <a:solidFill>
                  <a:schemeClr val="tx1"/>
                </a:solidFill>
              </a:rPr>
              <a:t>L’ONU agit également à travers ses démembrements, notamment: l’ONUDC, le Comité contre terrorisme..</a:t>
            </a:r>
          </a:p>
          <a:p>
            <a:pPr marL="355600"/>
            <a:endParaRPr lang="fr-FR" sz="22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10</a:t>
            </a:fld>
            <a:endParaRPr lang="fr-FR" noProof="0" dirty="0"/>
          </a:p>
        </p:txBody>
      </p:sp>
      <p:sp>
        <p:nvSpPr>
          <p:cNvPr id="54" name="Flèche droite 53"/>
          <p:cNvSpPr/>
          <p:nvPr/>
        </p:nvSpPr>
        <p:spPr>
          <a:xfrm>
            <a:off x="1430049" y="232594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40757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 AU PLAN INTERNATIONAL</a:t>
            </a:r>
          </a:p>
          <a:p>
            <a:pPr marL="355600"/>
            <a:endParaRPr lang="fr-FR" sz="1200" u="sng" dirty="0">
              <a:solidFill>
                <a:schemeClr val="tx1"/>
              </a:solidFill>
            </a:endParaRPr>
          </a:p>
          <a:p>
            <a:pPr marL="355600"/>
            <a:r>
              <a:rPr lang="fr-FR" sz="2000" dirty="0">
                <a:solidFill>
                  <a:srgbClr val="FF0000"/>
                </a:solidFill>
              </a:rPr>
              <a:t>			Le groupe EGMONT</a:t>
            </a:r>
            <a:endParaRPr lang="fr-FR" sz="2000" dirty="0">
              <a:solidFill>
                <a:schemeClr val="tx1"/>
              </a:solidFill>
            </a:endParaRPr>
          </a:p>
          <a:p>
            <a:pPr marL="355600"/>
            <a:r>
              <a:rPr lang="fr-FR" sz="2000" dirty="0">
                <a:solidFill>
                  <a:schemeClr val="tx1"/>
                </a:solidFill>
              </a:rPr>
              <a:t>Forum d’échange opérationnel des Cellules de Renseignement Financier(CRF). Créé en 1995 à l'initiative des CRF Belge et Américaine. </a:t>
            </a:r>
          </a:p>
          <a:p>
            <a:pPr marL="355600"/>
            <a:r>
              <a:rPr lang="fr-FR" sz="2000" dirty="0">
                <a:solidFill>
                  <a:schemeClr val="tx1"/>
                </a:solidFill>
              </a:rPr>
              <a:t>Les principaux objectifs du Groupe Egmont sont : </a:t>
            </a:r>
          </a:p>
          <a:p>
            <a:pPr marL="698500" indent="-342900">
              <a:buFont typeface="Arial" panose="020B0604020202020204" pitchFamily="34" charset="0"/>
              <a:buChar char="•"/>
            </a:pPr>
            <a:r>
              <a:rPr lang="fr-FR" sz="2000" dirty="0">
                <a:solidFill>
                  <a:schemeClr val="tx1"/>
                </a:solidFill>
              </a:rPr>
              <a:t>accroitre l’effectivité des Cellules de Renseignement Financier (CRF) par des programmes d’échanges et de formations des personnels ;</a:t>
            </a:r>
          </a:p>
          <a:p>
            <a:pPr marL="698500" indent="-342900">
              <a:buFont typeface="Arial" panose="020B0604020202020204" pitchFamily="34" charset="0"/>
              <a:buChar char="•"/>
            </a:pPr>
            <a:r>
              <a:rPr lang="fr-FR" sz="2000" dirty="0">
                <a:solidFill>
                  <a:schemeClr val="tx1"/>
                </a:solidFill>
              </a:rPr>
              <a:t>promouvoir l’autonomie opérationnelle des CRF ;</a:t>
            </a:r>
          </a:p>
          <a:p>
            <a:pPr marL="698500" indent="-342900">
              <a:buFont typeface="Arial" panose="020B0604020202020204" pitchFamily="34" charset="0"/>
              <a:buChar char="•"/>
            </a:pPr>
            <a:r>
              <a:rPr lang="fr-FR" sz="2000" dirty="0">
                <a:solidFill>
                  <a:schemeClr val="tx1"/>
                </a:solidFill>
              </a:rPr>
              <a:t>promouvoir la création de CRF qui respectent les mêmes standards internationaux et une même approche opérationnelle des dossiers de BC et de FT.</a:t>
            </a:r>
            <a:endParaRPr lang="fr-FR" sz="2200" dirty="0">
              <a:solidFill>
                <a:schemeClr val="tx1"/>
              </a:solidFill>
            </a:endParaRPr>
          </a:p>
          <a:p>
            <a:pPr marL="355600"/>
            <a:r>
              <a:rPr lang="fr-FR" dirty="0">
                <a:solidFill>
                  <a:schemeClr val="tx1"/>
                </a:solidFill>
              </a:rPr>
              <a:t>Le Groupe EGMONT comporte aujourd'hui 164 membres dont la CRF ivoirienne (depuis 2010).</a:t>
            </a: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11</a:t>
            </a:fld>
            <a:endParaRPr lang="fr-FR" noProof="0" dirty="0"/>
          </a:p>
        </p:txBody>
      </p:sp>
    </p:spTree>
    <p:extLst>
      <p:ext uri="{BB962C8B-B14F-4D97-AF65-F5344CB8AC3E}">
        <p14:creationId xmlns:p14="http://schemas.microsoft.com/office/powerpoint/2010/main" val="956030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 AU PLAN COMMUNAUTAIRE</a:t>
            </a:r>
          </a:p>
          <a:p>
            <a:pPr marL="355600"/>
            <a:endParaRPr lang="fr-FR" sz="1200" u="sng" dirty="0">
              <a:solidFill>
                <a:schemeClr val="tx1"/>
              </a:solidFill>
            </a:endParaRPr>
          </a:p>
          <a:p>
            <a:pPr marL="355600"/>
            <a:r>
              <a:rPr lang="fr-FR" sz="2000" dirty="0">
                <a:solidFill>
                  <a:srgbClr val="FF0000"/>
                </a:solidFill>
              </a:rPr>
              <a:t>		</a:t>
            </a: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  GROUPE INTERGOUVERNEMENTAL D’ACTION CONTRE LE 	D’ARGENT EN AFRIQUE DE l’OUEST  (GIABA)</a:t>
            </a:r>
          </a:p>
          <a:p>
            <a:pPr marL="355600"/>
            <a:endParaRPr lang="fr-FR" sz="2000" dirty="0">
              <a:solidFill>
                <a:schemeClr val="tx1"/>
              </a:solidFill>
            </a:endParaRP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 RÉSEAU DES CENTIF DE l’UEMOA (RECEN-UEMOA)</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endParaRPr lang="fr-FR" sz="2000" dirty="0">
              <a:solidFill>
                <a:schemeClr val="tx1"/>
              </a:solidFill>
            </a:endParaRPr>
          </a:p>
          <a:p>
            <a:pPr marL="355600"/>
            <a:endParaRPr lang="fr-FR" sz="2200"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12</a:t>
            </a:fld>
            <a:endParaRPr lang="fr-FR" noProof="0" dirty="0"/>
          </a:p>
        </p:txBody>
      </p:sp>
    </p:spTree>
    <p:extLst>
      <p:ext uri="{BB962C8B-B14F-4D97-AF65-F5344CB8AC3E}">
        <p14:creationId xmlns:p14="http://schemas.microsoft.com/office/powerpoint/2010/main" val="2409949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 AU PLAN COMMUNAUTAIRE</a:t>
            </a:r>
          </a:p>
          <a:p>
            <a:pPr marL="355600"/>
            <a:endParaRPr lang="fr-FR" sz="1200" u="sng" dirty="0">
              <a:solidFill>
                <a:schemeClr val="tx1"/>
              </a:solidFill>
            </a:endParaRPr>
          </a:p>
          <a:p>
            <a:pPr marL="355600"/>
            <a:r>
              <a:rPr lang="fr-FR" sz="2000" dirty="0">
                <a:solidFill>
                  <a:srgbClr val="FF0000"/>
                </a:solidFill>
              </a:rPr>
              <a:t>			GROUPE INTERGOUVERNEMENTAL D’ACTION CONTRE LE 							BLANCHIMENT D’ARGENT EN AFRIQUE DE l’OUEST  (GIABA)</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 GIABA, institution spécialisée de la  CEDEAO établi en 2000 par la Conférence des Chefs d'Etat et de Gouvernement de la CEDEAO;</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 Sa mission principale : renforcer les capacités des États membres dans la prévention et la lutte contre le BC/FT. Cela sous-entend, entre autres :</a:t>
            </a:r>
          </a:p>
          <a:p>
            <a:pPr marL="812800" indent="261938">
              <a:buFont typeface="Courier New" panose="02070309020205020404" pitchFamily="49" charset="0"/>
              <a:buChar char="o"/>
            </a:pPr>
            <a:r>
              <a:rPr lang="fr-FR" sz="2000" dirty="0">
                <a:solidFill>
                  <a:schemeClr val="tx1"/>
                </a:solidFill>
              </a:rPr>
              <a:t>une assistance juridique aux Etats ;</a:t>
            </a:r>
          </a:p>
          <a:p>
            <a:pPr marL="812800" indent="261938">
              <a:buFont typeface="Courier New" panose="02070309020205020404" pitchFamily="49" charset="0"/>
              <a:buChar char="o"/>
            </a:pPr>
            <a:r>
              <a:rPr lang="fr-FR" sz="2000" dirty="0">
                <a:solidFill>
                  <a:schemeClr val="tx1"/>
                </a:solidFill>
              </a:rPr>
              <a:t>une assistance  pour les auto évaluations et les évaluations mutuelles. </a:t>
            </a:r>
            <a:endParaRPr lang="fr-FR" sz="2200" dirty="0">
              <a:solidFill>
                <a:schemeClr val="tx1"/>
              </a:solidFill>
            </a:endParaRPr>
          </a:p>
          <a:p>
            <a:pPr marL="355600"/>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13</a:t>
            </a:fld>
            <a:endParaRPr lang="fr-FR" noProof="0" dirty="0"/>
          </a:p>
        </p:txBody>
      </p:sp>
    </p:spTree>
    <p:extLst>
      <p:ext uri="{BB962C8B-B14F-4D97-AF65-F5344CB8AC3E}">
        <p14:creationId xmlns:p14="http://schemas.microsoft.com/office/powerpoint/2010/main" val="228484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lgn="just"/>
            <a:r>
              <a:rPr lang="fr-FR" sz="2200" b="1" u="sng" dirty="0">
                <a:solidFill>
                  <a:schemeClr val="tx1"/>
                </a:solidFill>
              </a:rPr>
              <a:t>II. AU PLAN COMMUNAUTAIRE</a:t>
            </a:r>
          </a:p>
          <a:p>
            <a:pPr marL="355600"/>
            <a:endParaRPr lang="fr-FR" sz="1200" u="sng" dirty="0">
              <a:solidFill>
                <a:schemeClr val="tx1"/>
              </a:solidFill>
            </a:endParaRPr>
          </a:p>
          <a:p>
            <a:pPr marL="355600"/>
            <a:r>
              <a:rPr lang="fr-FR" sz="2000" dirty="0">
                <a:solidFill>
                  <a:srgbClr val="FF0000"/>
                </a:solidFill>
              </a:rPr>
              <a:t>			GROUPE INTERGOUVERNEMENTAL D’ACTION CONTRE LE 							BLANCHIMENT D’ARGENT EN AFRIQUE DE l’OUEST  (GIABA)</a:t>
            </a:r>
          </a:p>
          <a:p>
            <a:pPr marL="355600"/>
            <a:endParaRPr lang="fr-FR" sz="2000" dirty="0">
              <a:solidFill>
                <a:schemeClr val="tx1"/>
              </a:solidFill>
            </a:endParaRPr>
          </a:p>
          <a:p>
            <a:pPr marL="355600"/>
            <a:r>
              <a:rPr lang="fr-FR" sz="2000" dirty="0">
                <a:solidFill>
                  <a:schemeClr val="tx1"/>
                </a:solidFill>
              </a:rPr>
              <a:t>Le GIABA collabore avec :</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la BCEAO, chargée de veiller à l'organisation et au contrôle du système bancaire dans l'UMOA ;</a:t>
            </a:r>
          </a:p>
          <a:p>
            <a:pPr marL="698500" indent="-342900">
              <a:buFont typeface="Arial" panose="020B0604020202020204" pitchFamily="34" charset="0"/>
              <a:buChar char="•"/>
            </a:pPr>
            <a:r>
              <a:rPr lang="fr-FR" sz="2000" dirty="0">
                <a:solidFill>
                  <a:schemeClr val="tx1"/>
                </a:solidFill>
              </a:rPr>
              <a:t>la COMMISSION BANCAIRE  DE l’UEMOA, chargée de veiller à l'organisation et au contrôle des banques et établissements financiers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les BANQUES CENTRALES des ETATS SIGNATAIRES.</a:t>
            </a: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14</a:t>
            </a:fld>
            <a:endParaRPr lang="fr-FR" noProof="0" dirty="0"/>
          </a:p>
        </p:txBody>
      </p:sp>
    </p:spTree>
    <p:extLst>
      <p:ext uri="{BB962C8B-B14F-4D97-AF65-F5344CB8AC3E}">
        <p14:creationId xmlns:p14="http://schemas.microsoft.com/office/powerpoint/2010/main" val="1279943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 AU PLAN COMMUNAUTAIRE</a:t>
            </a:r>
          </a:p>
          <a:p>
            <a:pPr marL="355600"/>
            <a:endParaRPr lang="fr-FR" sz="1200" u="sng" dirty="0">
              <a:solidFill>
                <a:schemeClr val="tx1"/>
              </a:solidFill>
            </a:endParaRPr>
          </a:p>
          <a:p>
            <a:pPr marL="355600"/>
            <a:r>
              <a:rPr lang="fr-FR" sz="2000" dirty="0">
                <a:solidFill>
                  <a:srgbClr val="FF0000"/>
                </a:solidFill>
              </a:rPr>
              <a:t>			GROUPE INTERGOUVERNEMENTAL D’ACTION CONTRE LE 							BLANCHIMENT D’ARGENT EN AFRIQUE DE l’OUEST  (GIABA)</a:t>
            </a:r>
          </a:p>
          <a:p>
            <a:pPr marL="355600"/>
            <a:endParaRPr lang="fr-FR" sz="2000" dirty="0">
              <a:solidFill>
                <a:schemeClr val="tx1"/>
              </a:solidFill>
            </a:endParaRPr>
          </a:p>
          <a:p>
            <a:pPr marL="355600"/>
            <a:r>
              <a:rPr lang="fr-FR" sz="2200" dirty="0">
                <a:solidFill>
                  <a:schemeClr val="tx1"/>
                </a:solidFill>
              </a:rPr>
              <a:t>Le GIABA octroie le statut de membre ou observateur à certains pays ou </a:t>
            </a:r>
          </a:p>
          <a:p>
            <a:pPr marL="355600"/>
            <a:r>
              <a:rPr lang="fr-FR" sz="2200" dirty="0">
                <a:solidFill>
                  <a:schemeClr val="tx1"/>
                </a:solidFill>
              </a:rPr>
              <a:t>organisations internationales.</a:t>
            </a:r>
          </a:p>
          <a:p>
            <a:pPr marL="355600"/>
            <a:r>
              <a:rPr lang="fr-FR" sz="2200" dirty="0">
                <a:solidFill>
                  <a:schemeClr val="tx1"/>
                </a:solidFill>
              </a:rPr>
              <a:t>- la République de Sao Tomé et Principe</a:t>
            </a:r>
          </a:p>
          <a:p>
            <a:pPr marL="355600"/>
            <a:r>
              <a:rPr lang="fr-FR" sz="2200" dirty="0">
                <a:solidFill>
                  <a:schemeClr val="tx1"/>
                </a:solidFill>
              </a:rPr>
              <a:t>- l’Union des Comores</a:t>
            </a:r>
          </a:p>
          <a:p>
            <a:pPr marL="355600"/>
            <a:r>
              <a:rPr lang="fr-FR" sz="2200" dirty="0">
                <a:solidFill>
                  <a:schemeClr val="tx1"/>
                </a:solidFill>
              </a:rPr>
              <a:t>- BAD</a:t>
            </a:r>
          </a:p>
          <a:p>
            <a:pPr marL="355600"/>
            <a:r>
              <a:rPr lang="fr-FR" sz="2200" dirty="0">
                <a:solidFill>
                  <a:schemeClr val="tx1"/>
                </a:solidFill>
              </a:rPr>
              <a:t>- FMI…</a:t>
            </a: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15</a:t>
            </a:fld>
            <a:endParaRPr lang="fr-FR" noProof="0" dirty="0"/>
          </a:p>
        </p:txBody>
      </p:sp>
    </p:spTree>
    <p:extLst>
      <p:ext uri="{BB962C8B-B14F-4D97-AF65-F5344CB8AC3E}">
        <p14:creationId xmlns:p14="http://schemas.microsoft.com/office/powerpoint/2010/main" val="979106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 AU PLAN COMMUNAUTAIRE</a:t>
            </a:r>
          </a:p>
          <a:p>
            <a:pPr marL="355600"/>
            <a:endParaRPr lang="fr-FR" sz="1200" u="sng" dirty="0">
              <a:solidFill>
                <a:schemeClr val="tx1"/>
              </a:solidFill>
            </a:endParaRPr>
          </a:p>
          <a:p>
            <a:pPr marL="355600"/>
            <a:r>
              <a:rPr lang="fr-FR" sz="2000" dirty="0">
                <a:solidFill>
                  <a:srgbClr val="FF0000"/>
                </a:solidFill>
              </a:rPr>
              <a:t>			LE RÉSEAU DES CENTIF DE l’UEMOA (RECEN-UEMOA)</a:t>
            </a:r>
          </a:p>
          <a:p>
            <a:pPr marL="355600"/>
            <a:r>
              <a:rPr lang="fr-FR" sz="2000" dirty="0">
                <a:solidFill>
                  <a:schemeClr val="tx1"/>
                </a:solidFill>
              </a:rPr>
              <a:t>• Plateforme de coopération et d’échanges, le RECEN-UEMOA a pour objet notamment de: </a:t>
            </a:r>
          </a:p>
          <a:p>
            <a:pPr marL="355600"/>
            <a:r>
              <a:rPr lang="fr-FR" sz="2000" dirty="0">
                <a:solidFill>
                  <a:schemeClr val="tx1"/>
                </a:solidFill>
              </a:rPr>
              <a:t>- maintenir une liaison constante et d’organiser un cadre de coopération </a:t>
            </a:r>
          </a:p>
          <a:p>
            <a:pPr marL="355600"/>
            <a:r>
              <a:rPr lang="fr-FR" sz="2000" dirty="0">
                <a:solidFill>
                  <a:schemeClr val="tx1"/>
                </a:solidFill>
              </a:rPr>
              <a:t>permanente et dynamique entre ses membres ; </a:t>
            </a:r>
          </a:p>
          <a:p>
            <a:pPr marL="355600"/>
            <a:r>
              <a:rPr lang="fr-FR" sz="2000" dirty="0">
                <a:solidFill>
                  <a:schemeClr val="tx1"/>
                </a:solidFill>
              </a:rPr>
              <a:t>- Promouvoir et défendre les positions des CENTIF sur les questions </a:t>
            </a:r>
          </a:p>
          <a:p>
            <a:pPr marL="355600"/>
            <a:r>
              <a:rPr lang="fr-FR" sz="2000" dirty="0">
                <a:solidFill>
                  <a:schemeClr val="tx1"/>
                </a:solidFill>
              </a:rPr>
              <a:t>d’intérêts communs ;</a:t>
            </a:r>
          </a:p>
          <a:p>
            <a:pPr marL="355600"/>
            <a:r>
              <a:rPr lang="fr-FR" sz="2000" dirty="0">
                <a:solidFill>
                  <a:schemeClr val="tx1"/>
                </a:solidFill>
              </a:rPr>
              <a:t>- Organiser et favoriser l’échange d’expérience et d’expertise en matière </a:t>
            </a:r>
          </a:p>
          <a:p>
            <a:pPr marL="355600"/>
            <a:r>
              <a:rPr lang="fr-FR" sz="2000" dirty="0">
                <a:solidFill>
                  <a:schemeClr val="tx1"/>
                </a:solidFill>
              </a:rPr>
              <a:t>de LBC/FT</a:t>
            </a:r>
          </a:p>
          <a:p>
            <a:pPr marL="355600"/>
            <a:r>
              <a:rPr lang="fr-FR" sz="2000" dirty="0">
                <a:solidFill>
                  <a:schemeClr val="tx1"/>
                </a:solidFill>
              </a:rPr>
              <a:t>Le secrétariat du RECEN-UEMOA est actuellement assuré par la CI. </a:t>
            </a: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79785"/>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16</a:t>
            </a:fld>
            <a:endParaRPr lang="fr-FR" noProof="0" dirty="0"/>
          </a:p>
        </p:txBody>
      </p:sp>
    </p:spTree>
    <p:extLst>
      <p:ext uri="{BB962C8B-B14F-4D97-AF65-F5344CB8AC3E}">
        <p14:creationId xmlns:p14="http://schemas.microsoft.com/office/powerpoint/2010/main" val="1426358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11243" y="1353568"/>
            <a:ext cx="10400730" cy="5491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CELLULE NATIONALE DE TRAITEMENT DES INFORMATIONS FINANCIÈRES (CENTIF);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COMITÉ DE COORDINATION DES POLITIQUES NATIONALES DE LBC/FT  DÉNOMMÉ « COMITÉ DE COORDINATION » ;</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COMMISSION CONSULTATIVE DE GEL ADMINISTRATIF (CCGA);</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PÔLE PÉNAL, ÉCONOMIQUE ET FINANCIER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COMMISSION NATIONALE DE SANCTIONS</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SERVICE DES STATISTIQUES NATIONALES LBC/FT/FP</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LES AUTRES ACTEURS.</a:t>
            </a: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17</a:t>
            </a:fld>
            <a:endParaRPr lang="fr-FR" noProof="0" dirty="0"/>
          </a:p>
        </p:txBody>
      </p:sp>
    </p:spTree>
    <p:extLst>
      <p:ext uri="{BB962C8B-B14F-4D97-AF65-F5344CB8AC3E}">
        <p14:creationId xmlns:p14="http://schemas.microsoft.com/office/powerpoint/2010/main" val="637105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8651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900" u="sng" dirty="0">
              <a:solidFill>
                <a:schemeClr val="tx1"/>
              </a:solidFill>
            </a:endParaRPr>
          </a:p>
          <a:p>
            <a:pPr marL="355600"/>
            <a:r>
              <a:rPr lang="fr-FR" sz="2000" dirty="0">
                <a:solidFill>
                  <a:srgbClr val="FF0000"/>
                </a:solidFill>
              </a:rPr>
              <a:t>			LA CELLULE NATIONALE DE TRAITEMENT DES INFORMATIONS </a:t>
            </a:r>
          </a:p>
          <a:p>
            <a:pPr marL="355600"/>
            <a:r>
              <a:rPr lang="fr-FR" sz="2000" dirty="0">
                <a:solidFill>
                  <a:srgbClr val="FF0000"/>
                </a:solidFill>
              </a:rPr>
              <a:t>FINANCIERES (CENTIF)</a:t>
            </a:r>
          </a:p>
          <a:p>
            <a:pPr marL="355600"/>
            <a:endParaRPr lang="fr-FR" sz="2000" dirty="0">
              <a:solidFill>
                <a:srgbClr val="FF0000"/>
              </a:solidFill>
            </a:endParaRPr>
          </a:p>
          <a:p>
            <a:pPr marL="698500" indent="-342900">
              <a:buFont typeface="Arial" panose="020B0604020202020204" pitchFamily="34" charset="0"/>
              <a:buChar char="•"/>
            </a:pPr>
            <a:r>
              <a:rPr lang="fr-FR" sz="2000" dirty="0">
                <a:solidFill>
                  <a:schemeClr val="tx1"/>
                </a:solidFill>
              </a:rPr>
              <a:t>Créée par décret n° 2006-261 du 09 août 2006 (Recommandation 29)</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CRF de type administratif dont la principale mission est de recueillir, analyser et transmettre les informations relevant du BC/FT au parquet ; </a:t>
            </a:r>
          </a:p>
          <a:p>
            <a:pPr marL="355600"/>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Elle  est aussi chargée d’effectuer ou de faire réaliser des études périodiques sur l’évolution des techniques utilisées aux fins de BC/FT ;</a:t>
            </a:r>
          </a:p>
          <a:p>
            <a:pPr marL="698500" indent="-342900">
              <a:buFont typeface="Arial" panose="020B0604020202020204" pitchFamily="34" charset="0"/>
              <a:buChar char="•"/>
            </a:pPr>
            <a:endParaRPr lang="fr-FR" sz="2000" dirty="0">
              <a:solidFill>
                <a:schemeClr val="tx1"/>
              </a:solidFill>
            </a:endParaRPr>
          </a:p>
          <a:p>
            <a:pPr marL="698500" indent="-342900">
              <a:buFont typeface="Arial" panose="020B0604020202020204" pitchFamily="34" charset="0"/>
              <a:buChar char="•"/>
            </a:pPr>
            <a:r>
              <a:rPr lang="fr-FR" sz="2000" dirty="0">
                <a:solidFill>
                  <a:schemeClr val="tx1"/>
                </a:solidFill>
              </a:rPr>
              <a:t>Composée de six membres issus des administrations financière, judiciaire, </a:t>
            </a:r>
          </a:p>
          <a:p>
            <a:pPr marL="355600"/>
            <a:r>
              <a:rPr lang="fr-FR" sz="2000" dirty="0">
                <a:solidFill>
                  <a:schemeClr val="tx1"/>
                </a:solidFill>
              </a:rPr>
              <a:t>sécuritaire et de la BCEAO.</a:t>
            </a:r>
          </a:p>
          <a:p>
            <a:pPr marL="698500" indent="-342900">
              <a:buFont typeface="Arial" panose="020B0604020202020204" pitchFamily="34" charset="0"/>
              <a:buChar char="•"/>
            </a:pPr>
            <a:endParaRPr lang="fr-FR" sz="2000" dirty="0">
              <a:solidFill>
                <a:schemeClr val="tx1"/>
              </a:solidFill>
            </a:endParaRPr>
          </a:p>
          <a:p>
            <a:pPr marL="355600"/>
            <a:endParaRPr lang="fr-FR" sz="1200" dirty="0">
              <a:solidFill>
                <a:schemeClr val="tx1"/>
              </a:solidFill>
            </a:endParaRPr>
          </a:p>
          <a:p>
            <a:pPr marL="355600"/>
            <a:r>
              <a:rPr lang="fr-FR" sz="2400" dirty="0">
                <a:solidFill>
                  <a:srgbClr val="FF0000"/>
                </a:solidFill>
              </a:rPr>
              <a:t>			</a:t>
            </a:r>
            <a:endParaRPr lang="fr-FR" sz="2000" dirty="0">
              <a:solidFill>
                <a:schemeClr val="tx1"/>
              </a:solidFill>
            </a:endParaRPr>
          </a:p>
          <a:p>
            <a:pPr marL="698500" indent="-342900">
              <a:buFont typeface="Arial" panose="020B0604020202020204" pitchFamily="34" charset="0"/>
              <a:buChar char="•"/>
            </a:pPr>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2172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18</a:t>
            </a:fld>
            <a:endParaRPr lang="fr-FR" noProof="0" dirty="0"/>
          </a:p>
        </p:txBody>
      </p:sp>
    </p:spTree>
    <p:extLst>
      <p:ext uri="{BB962C8B-B14F-4D97-AF65-F5344CB8AC3E}">
        <p14:creationId xmlns:p14="http://schemas.microsoft.com/office/powerpoint/2010/main" val="552674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50067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900" u="sng" dirty="0">
              <a:solidFill>
                <a:schemeClr val="tx1"/>
              </a:solidFill>
            </a:endParaRPr>
          </a:p>
          <a:p>
            <a:pPr marL="355600"/>
            <a:r>
              <a:rPr lang="fr-FR" sz="2000" dirty="0">
                <a:solidFill>
                  <a:srgbClr val="FF0000"/>
                </a:solidFill>
              </a:rPr>
              <a:t>			LE COMITE DE COORDINATION DES POLITIQUES NATIONALES DE LUTTE </a:t>
            </a:r>
          </a:p>
          <a:p>
            <a:pPr marL="355600"/>
            <a:r>
              <a:rPr lang="fr-FR" sz="2000" dirty="0">
                <a:solidFill>
                  <a:srgbClr val="FF0000"/>
                </a:solidFill>
              </a:rPr>
              <a:t>CONTRE LE BC/FT/FPADM DENOMME « COMITE DE COORDINATION »</a:t>
            </a:r>
          </a:p>
          <a:p>
            <a:pPr marL="355600"/>
            <a:r>
              <a:rPr lang="fr-FR" sz="2000" dirty="0">
                <a:solidFill>
                  <a:schemeClr val="tx1"/>
                </a:solidFill>
              </a:rPr>
              <a:t>• Créé par décret n° 2014-505 du 15 septembre 2014 (Recommandation 2 du GAFI). Son organisation, sa composition et son fonctionnement ont été modifié par décret n°2018-440 du 03 mai 2018.</a:t>
            </a:r>
          </a:p>
          <a:p>
            <a:pPr marL="355600"/>
            <a:r>
              <a:rPr lang="fr-FR" sz="2000" dirty="0">
                <a:solidFill>
                  <a:schemeClr val="tx1"/>
                </a:solidFill>
              </a:rPr>
              <a:t>• Organe politique, il est composé de 20 membres et est investi de 10 </a:t>
            </a:r>
          </a:p>
          <a:p>
            <a:pPr marL="355600"/>
            <a:r>
              <a:rPr lang="fr-FR" sz="2000" dirty="0">
                <a:solidFill>
                  <a:schemeClr val="tx1"/>
                </a:solidFill>
              </a:rPr>
              <a:t>missions notamment :</a:t>
            </a:r>
          </a:p>
          <a:p>
            <a:pPr marL="355600"/>
            <a:r>
              <a:rPr lang="fr-FR" sz="2000" dirty="0">
                <a:solidFill>
                  <a:schemeClr val="tx1"/>
                </a:solidFill>
              </a:rPr>
              <a:t>- assurer une meilleure coordination des services de l’Etat impliqués dans </a:t>
            </a:r>
          </a:p>
          <a:p>
            <a:pPr marL="355600"/>
            <a:r>
              <a:rPr lang="fr-FR" sz="2000" dirty="0">
                <a:solidFill>
                  <a:schemeClr val="tx1"/>
                </a:solidFill>
              </a:rPr>
              <a:t>la LBC/FT;</a:t>
            </a:r>
          </a:p>
          <a:p>
            <a:pPr marL="355600"/>
            <a:r>
              <a:rPr lang="fr-FR" sz="2000" dirty="0">
                <a:solidFill>
                  <a:schemeClr val="tx1"/>
                </a:solidFill>
              </a:rPr>
              <a:t>- conduire les travaux de l’Evaluation Nationale des Risques et de l’élaboration de la Stratégie Nationale en matière de LBC/FT</a:t>
            </a:r>
            <a:endParaRPr lang="fr-FR" sz="1050" dirty="0">
              <a:solidFill>
                <a:schemeClr val="tx1"/>
              </a:solidFill>
            </a:endParaRPr>
          </a:p>
          <a:p>
            <a:pPr marL="355600"/>
            <a:r>
              <a:rPr lang="fr-FR" sz="2000" dirty="0">
                <a:solidFill>
                  <a:schemeClr val="tx1"/>
                </a:solidFill>
              </a:rPr>
              <a:t>- assister les pouvoirs publics, les acteurs économiques, sociaux, financiers et non financiers , monétaire ainsi que la population dans la LBC/FT ;</a:t>
            </a:r>
          </a:p>
          <a:p>
            <a:pPr marL="355600"/>
            <a:r>
              <a:rPr lang="fr-FR" sz="2000" dirty="0">
                <a:solidFill>
                  <a:schemeClr val="tx1"/>
                </a:solidFill>
              </a:rPr>
              <a:t>- sensibiliser sur la nécessité de la LBC/FT ;</a:t>
            </a:r>
          </a:p>
          <a:p>
            <a:pPr marL="698500" indent="-342900">
              <a:buFont typeface="Arial" panose="020B0604020202020204" pitchFamily="34" charset="0"/>
              <a:buChar char="•"/>
            </a:pPr>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12172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19</a:t>
            </a:fld>
            <a:endParaRPr lang="fr-FR" noProof="0" dirty="0"/>
          </a:p>
        </p:txBody>
      </p:sp>
    </p:spTree>
    <p:extLst>
      <p:ext uri="{BB962C8B-B14F-4D97-AF65-F5344CB8AC3E}">
        <p14:creationId xmlns:p14="http://schemas.microsoft.com/office/powerpoint/2010/main" val="3699545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7" name="Rectangle 6"/>
          <p:cNvSpPr/>
          <p:nvPr/>
        </p:nvSpPr>
        <p:spPr>
          <a:xfrm>
            <a:off x="941697" y="1600066"/>
            <a:ext cx="10400730" cy="44920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900" u="sng" dirty="0">
              <a:solidFill>
                <a:schemeClr val="tx1"/>
              </a:solidFill>
            </a:endParaRPr>
          </a:p>
          <a:p>
            <a:pPr marL="698500" indent="-342900">
              <a:buFont typeface="Arial" panose="020B0604020202020204" pitchFamily="34" charset="0"/>
              <a:buChar char="•"/>
            </a:pPr>
            <a:r>
              <a:rPr lang="fr-FR" sz="2000" dirty="0">
                <a:solidFill>
                  <a:schemeClr val="tx1"/>
                </a:solidFill>
              </a:rPr>
              <a:t>appuyer la CENTIF dans la coordination et le suivi des exercices d’auto évaluation et d'évaluation mutuelle du dispositif de LBC/FT;</a:t>
            </a:r>
          </a:p>
          <a:p>
            <a:pPr marL="698500" indent="-342900">
              <a:buFont typeface="Arial" panose="020B0604020202020204" pitchFamily="34" charset="0"/>
              <a:buChar char="•"/>
            </a:pPr>
            <a:r>
              <a:rPr lang="fr-FR" sz="2000" dirty="0">
                <a:solidFill>
                  <a:schemeClr val="tx1"/>
                </a:solidFill>
              </a:rPr>
              <a:t>formuler des propositions en vue de susciter une règlementation adaptée à la lutte contre le BC/FT, et conforme aux recommandations et règlementations internationales; </a:t>
            </a: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20</a:t>
            </a:fld>
            <a:endParaRPr lang="fr-FR" noProof="0" dirty="0"/>
          </a:p>
        </p:txBody>
      </p:sp>
    </p:spTree>
    <p:extLst>
      <p:ext uri="{BB962C8B-B14F-4D97-AF65-F5344CB8AC3E}">
        <p14:creationId xmlns:p14="http://schemas.microsoft.com/office/powerpoint/2010/main" val="503635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1697" y="1600066"/>
            <a:ext cx="10400730" cy="50067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2400" u="sng" dirty="0">
              <a:solidFill>
                <a:schemeClr val="tx1"/>
              </a:solidFill>
            </a:endParaRPr>
          </a:p>
          <a:p>
            <a:pPr marL="355600"/>
            <a:r>
              <a:rPr lang="fr-FR" sz="2000" dirty="0">
                <a:solidFill>
                  <a:srgbClr val="FF0000"/>
                </a:solidFill>
              </a:rPr>
              <a:t>			COMMISSION CONSULTATIVE DE GEL ADMINISTRATIF (CCGA)</a:t>
            </a:r>
          </a:p>
          <a:p>
            <a:pPr marL="355600"/>
            <a:endParaRPr lang="fr-FR" sz="1000" dirty="0">
              <a:solidFill>
                <a:schemeClr val="tx1"/>
              </a:solidFill>
            </a:endParaRPr>
          </a:p>
          <a:p>
            <a:pPr marL="355600"/>
            <a:r>
              <a:rPr lang="fr-FR" sz="2000" dirty="0">
                <a:solidFill>
                  <a:schemeClr val="tx1"/>
                </a:solidFill>
              </a:rPr>
              <a:t>Emettre un avis consultatif au Ministre chargé des Finances sur toutes les questions de gel, de mesures d'assouplissement, de dégel et de mesures restrictives (R6-R7).</a:t>
            </a:r>
          </a:p>
          <a:p>
            <a:pPr marL="355600"/>
            <a:r>
              <a:rPr lang="fr-FR" sz="2000" dirty="0">
                <a:solidFill>
                  <a:schemeClr val="tx1"/>
                </a:solidFill>
              </a:rPr>
              <a:t>A ce titre, elle est chargée de :</a:t>
            </a:r>
          </a:p>
          <a:p>
            <a:pPr marL="355600"/>
            <a:r>
              <a:rPr lang="fr-FR" sz="2000" dirty="0">
                <a:solidFill>
                  <a:schemeClr val="tx1"/>
                </a:solidFill>
              </a:rPr>
              <a:t>-Proposer au Ministre en charge des finances des noms  en vue de leur inscription  sur la liste des sanctions;</a:t>
            </a:r>
          </a:p>
          <a:p>
            <a:pPr marL="355600"/>
            <a:r>
              <a:rPr lang="fr-FR" sz="2000" dirty="0">
                <a:solidFill>
                  <a:schemeClr val="tx1"/>
                </a:solidFill>
              </a:rPr>
              <a:t>-S’assurer de l’identité des personnes faisant l’objet de mesures de gel;</a:t>
            </a:r>
          </a:p>
          <a:p>
            <a:pPr marL="355600"/>
            <a:r>
              <a:rPr lang="fr-FR" sz="2000" dirty="0">
                <a:solidFill>
                  <a:schemeClr val="tx1"/>
                </a:solidFill>
              </a:rPr>
              <a:t>-Examiner les recours gracieux des personnes faisant l’objet de gel de biens, autres ressources et toutes autres mesures restrictives;</a:t>
            </a:r>
          </a:p>
          <a:p>
            <a:pPr marL="355600"/>
            <a:r>
              <a:rPr lang="fr-FR" sz="2000" dirty="0">
                <a:solidFill>
                  <a:schemeClr val="tx1"/>
                </a:solidFill>
              </a:rPr>
              <a:t>-Proposer au ministre toutes autres mesures de gel, de dégel et toutes autres mesures d’assouplissement …</a:t>
            </a: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368467"/>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21</a:t>
            </a:fld>
            <a:endParaRPr lang="fr-FR" noProof="0" dirty="0"/>
          </a:p>
        </p:txBody>
      </p:sp>
    </p:spTree>
    <p:extLst>
      <p:ext uri="{BB962C8B-B14F-4D97-AF65-F5344CB8AC3E}">
        <p14:creationId xmlns:p14="http://schemas.microsoft.com/office/powerpoint/2010/main" val="3929386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1697" y="1600066"/>
            <a:ext cx="10400730" cy="50067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2400" u="sng" dirty="0">
              <a:solidFill>
                <a:schemeClr val="tx1"/>
              </a:solidFill>
            </a:endParaRPr>
          </a:p>
          <a:p>
            <a:pPr marL="355600"/>
            <a:r>
              <a:rPr lang="fr-FR" sz="2000" dirty="0">
                <a:solidFill>
                  <a:srgbClr val="FF0000"/>
                </a:solidFill>
              </a:rPr>
              <a:t>			PÔLE PÉNAL, ECONOMIQUE ET FINANCIER </a:t>
            </a:r>
          </a:p>
          <a:p>
            <a:pPr marL="355600"/>
            <a:endParaRPr lang="fr-FR" sz="1000" dirty="0">
              <a:solidFill>
                <a:schemeClr val="tx1"/>
              </a:solidFill>
            </a:endParaRPr>
          </a:p>
          <a:p>
            <a:pPr marL="355600"/>
            <a:endParaRPr lang="fr-FR" sz="2000" dirty="0">
              <a:solidFill>
                <a:schemeClr val="tx1"/>
              </a:solidFill>
            </a:endParaRPr>
          </a:p>
          <a:p>
            <a:pPr marL="355600"/>
            <a:r>
              <a:rPr lang="fr-FR" sz="2000" dirty="0">
                <a:solidFill>
                  <a:schemeClr val="tx1"/>
                </a:solidFill>
              </a:rPr>
              <a:t>Juridiction  spécialisée en matière de délinquance économique et financière (BC, FT, corruption et infractions assimilées).</a:t>
            </a:r>
          </a:p>
          <a:p>
            <a:pPr marL="355600"/>
            <a:r>
              <a:rPr lang="fr-FR" sz="2000" dirty="0">
                <a:solidFill>
                  <a:schemeClr val="tx1"/>
                </a:solidFill>
              </a:rPr>
              <a:t>Le Pôle pénal économique et financier est chargé de l'enquête, de la poursuite et de l'instruction concernant les infractions économiques et financières qui sont ou apparaissent d'une gravité ou d'une complexité particulière, en raison: </a:t>
            </a:r>
          </a:p>
          <a:p>
            <a:pPr marL="355600"/>
            <a:r>
              <a:rPr lang="fr-FR" sz="2000" dirty="0">
                <a:solidFill>
                  <a:schemeClr val="tx1"/>
                </a:solidFill>
              </a:rPr>
              <a:t>- de la pluralité des auteurs, complices ou victimes ; </a:t>
            </a:r>
          </a:p>
          <a:p>
            <a:pPr marL="355600"/>
            <a:r>
              <a:rPr lang="fr-FR" sz="2000" dirty="0">
                <a:solidFill>
                  <a:schemeClr val="tx1"/>
                </a:solidFill>
              </a:rPr>
              <a:t>- ou du ressort géographique sur lequel elles s'étendent; </a:t>
            </a:r>
          </a:p>
          <a:p>
            <a:pPr marL="355600"/>
            <a:r>
              <a:rPr lang="fr-FR" sz="2000" dirty="0">
                <a:solidFill>
                  <a:schemeClr val="tx1"/>
                </a:solidFill>
              </a:rPr>
              <a:t>- ou du caractère transnational de certains éléments constitutifs; </a:t>
            </a:r>
          </a:p>
          <a:p>
            <a:pPr marL="355600"/>
            <a:r>
              <a:rPr lang="fr-FR" sz="2000" dirty="0">
                <a:solidFill>
                  <a:schemeClr val="tx1"/>
                </a:solidFill>
              </a:rPr>
              <a:t>- ou de l'importance des flux financiers; </a:t>
            </a:r>
          </a:p>
          <a:p>
            <a:pPr marL="355600"/>
            <a:r>
              <a:rPr lang="fr-FR" sz="2000" dirty="0">
                <a:solidFill>
                  <a:schemeClr val="tx1"/>
                </a:solidFill>
              </a:rPr>
              <a:t>- ou de l'étendue de ses conséquences et des  dommages qui en résultent. </a:t>
            </a: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368467"/>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22</a:t>
            </a:fld>
            <a:endParaRPr lang="fr-FR" noProof="0" dirty="0"/>
          </a:p>
        </p:txBody>
      </p:sp>
    </p:spTree>
    <p:extLst>
      <p:ext uri="{BB962C8B-B14F-4D97-AF65-F5344CB8AC3E}">
        <p14:creationId xmlns:p14="http://schemas.microsoft.com/office/powerpoint/2010/main" val="2061232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6855" y="310872"/>
            <a:ext cx="10230992" cy="851868"/>
            <a:chOff x="1036855" y="310872"/>
            <a:chExt cx="10230992" cy="851868"/>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987367" y="911190"/>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6855" y="310872"/>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1697" y="1279086"/>
            <a:ext cx="10400730" cy="5327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2400" u="sng" dirty="0">
              <a:solidFill>
                <a:schemeClr val="tx1"/>
              </a:solidFill>
            </a:endParaRPr>
          </a:p>
          <a:p>
            <a:pPr marL="12700" lvl="1"/>
            <a:r>
              <a:rPr lang="fr-FR" sz="2000" dirty="0">
                <a:solidFill>
                  <a:schemeClr val="tx1"/>
                </a:solidFill>
              </a:rPr>
              <a:t> 			</a:t>
            </a:r>
            <a:r>
              <a:rPr lang="fr-FR" sz="2000" dirty="0">
                <a:solidFill>
                  <a:srgbClr val="FF0000"/>
                </a:solidFill>
              </a:rPr>
              <a:t>COMMISSION NATIONALE DE SANCTIONS (CNS)</a:t>
            </a:r>
          </a:p>
          <a:p>
            <a:pPr marL="12700" lvl="1"/>
            <a:endParaRPr lang="fr-FR" sz="2000" dirty="0">
              <a:solidFill>
                <a:schemeClr val="tx1"/>
              </a:solidFill>
            </a:endParaRPr>
          </a:p>
          <a:p>
            <a:pPr marL="12700" lvl="1"/>
            <a:r>
              <a:rPr lang="fr-FR" sz="2000" dirty="0">
                <a:solidFill>
                  <a:srgbClr val="FF0000"/>
                </a:solidFill>
              </a:rPr>
              <a:t>     1- Missions de la CNS (article 25) </a:t>
            </a:r>
          </a:p>
          <a:p>
            <a:pPr marL="355600"/>
            <a:r>
              <a:rPr lang="fr-FR" sz="2000" dirty="0">
                <a:solidFill>
                  <a:schemeClr val="tx1"/>
                </a:solidFill>
              </a:rPr>
              <a:t>                  </a:t>
            </a:r>
          </a:p>
          <a:p>
            <a:pPr marL="355600"/>
            <a:r>
              <a:rPr lang="fr-FR" sz="2000" dirty="0">
                <a:solidFill>
                  <a:schemeClr val="tx1"/>
                </a:solidFill>
              </a:rPr>
              <a:t>Il est institué auprès du Ministre chargé des Finances, la Commission Nationale des Sanctions en matière de LBC/FT-PADM, en abrégé CNS-LBC/FT, dotée d’un pouvoir de décision autonome sur les questions relevant de sa compétence. </a:t>
            </a:r>
          </a:p>
          <a:p>
            <a:pPr marL="355600"/>
            <a:endParaRPr lang="fr-FR" sz="2000" dirty="0">
              <a:solidFill>
                <a:schemeClr val="tx1"/>
              </a:solidFill>
            </a:endParaRPr>
          </a:p>
          <a:p>
            <a:pPr marL="355600"/>
            <a:r>
              <a:rPr lang="fr-FR" sz="2000" dirty="0">
                <a:solidFill>
                  <a:schemeClr val="tx1"/>
                </a:solidFill>
              </a:rPr>
              <a:t>Mission : prononcer les sanctions prévues par les articles 4 et 5 qui sont les suivantes :</a:t>
            </a:r>
          </a:p>
          <a:p>
            <a:pPr marL="355600"/>
            <a:endParaRPr lang="fr-FR" sz="2000" dirty="0">
              <a:solidFill>
                <a:schemeClr val="tx1"/>
              </a:solidFill>
            </a:endParaRPr>
          </a:p>
          <a:p>
            <a:pPr marL="698500" indent="-342900">
              <a:buFont typeface="Wingdings" panose="05000000000000000000" pitchFamily="2" charset="2"/>
              <a:buChar char="q"/>
            </a:pPr>
            <a:r>
              <a:rPr lang="fr-FR" sz="2000" dirty="0">
                <a:solidFill>
                  <a:schemeClr val="tx1"/>
                </a:solidFill>
              </a:rPr>
              <a:t>l'avertissement ;</a:t>
            </a:r>
          </a:p>
          <a:p>
            <a:pPr marL="698500" indent="-342900">
              <a:buFont typeface="Wingdings" panose="05000000000000000000" pitchFamily="2" charset="2"/>
              <a:buChar char="q"/>
            </a:pPr>
            <a:r>
              <a:rPr lang="fr-FR" sz="2000" dirty="0">
                <a:solidFill>
                  <a:schemeClr val="tx1"/>
                </a:solidFill>
              </a:rPr>
              <a:t>le blâme ;</a:t>
            </a:r>
          </a:p>
          <a:p>
            <a:pPr marL="698500" indent="-342900">
              <a:buFont typeface="Wingdings" panose="05000000000000000000" pitchFamily="2" charset="2"/>
              <a:buChar char="q"/>
            </a:pPr>
            <a:r>
              <a:rPr lang="fr-FR" sz="2000" dirty="0">
                <a:solidFill>
                  <a:schemeClr val="tx1"/>
                </a:solidFill>
              </a:rPr>
              <a:t>l'interdiction temporaire d'exercice de l'activité pour une durée n'excédant pas cinq ans;</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09412" y="2050261"/>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23</a:t>
            </a:fld>
            <a:endParaRPr lang="fr-FR" noProof="0" dirty="0"/>
          </a:p>
        </p:txBody>
      </p:sp>
    </p:spTree>
    <p:extLst>
      <p:ext uri="{BB962C8B-B14F-4D97-AF65-F5344CB8AC3E}">
        <p14:creationId xmlns:p14="http://schemas.microsoft.com/office/powerpoint/2010/main" val="2270923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38563" y="2147841"/>
            <a:ext cx="10400730" cy="24903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698500" indent="-342900">
              <a:buFont typeface="Wingdings" panose="05000000000000000000" pitchFamily="2" charset="2"/>
              <a:buChar char="q"/>
            </a:pPr>
            <a:r>
              <a:rPr lang="fr-FR" sz="2000" dirty="0">
                <a:solidFill>
                  <a:schemeClr val="tx1"/>
                </a:solidFill>
              </a:rPr>
              <a:t>l'interdiction d'exercice de responsabilités dirigeantes au sein d'une personne morale exerçant cette activité pour une durée n'excédant pas cinq ans ; </a:t>
            </a:r>
          </a:p>
          <a:p>
            <a:pPr marL="698500" indent="-342900">
              <a:buFont typeface="Wingdings" panose="05000000000000000000" pitchFamily="2" charset="2"/>
              <a:buChar char="q"/>
            </a:pPr>
            <a:r>
              <a:rPr lang="fr-FR" sz="2000" dirty="0">
                <a:solidFill>
                  <a:schemeClr val="tx1"/>
                </a:solidFill>
              </a:rPr>
              <a:t>-	5- le retrait d'agrément ou de la carte professionnelle ;</a:t>
            </a:r>
          </a:p>
          <a:p>
            <a:pPr marL="698500" indent="-342900">
              <a:buFont typeface="Wingdings" panose="05000000000000000000" pitchFamily="2" charset="2"/>
              <a:buChar char="q"/>
            </a:pPr>
            <a:r>
              <a:rPr lang="fr-FR" sz="2000" dirty="0">
                <a:solidFill>
                  <a:schemeClr val="tx1"/>
                </a:solidFill>
              </a:rPr>
              <a:t>-	6- la  publication de la sanction aux frais de l’assujetti ou de l’autorité de contrôle sanctionnée.</a:t>
            </a:r>
          </a:p>
          <a:p>
            <a:pPr marL="698500" indent="-342900">
              <a:buFont typeface="Wingdings" panose="05000000000000000000" pitchFamily="2" charset="2"/>
              <a:buChar char="q"/>
            </a:pPr>
            <a:r>
              <a:rPr lang="fr-FR" sz="2000" dirty="0">
                <a:solidFill>
                  <a:schemeClr val="tx1"/>
                </a:solidFill>
              </a:rPr>
              <a:t>-	une sanction pécuniaire entre 1 à 50 millions de francs FCA ;</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24</a:t>
            </a:fld>
            <a:endParaRPr lang="fr-FR" noProof="0" dirty="0"/>
          </a:p>
        </p:txBody>
      </p:sp>
    </p:spTree>
    <p:extLst>
      <p:ext uri="{BB962C8B-B14F-4D97-AF65-F5344CB8AC3E}">
        <p14:creationId xmlns:p14="http://schemas.microsoft.com/office/powerpoint/2010/main" val="2915003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0117" y="321641"/>
            <a:ext cx="10230992" cy="852845"/>
            <a:chOff x="1010117" y="321641"/>
            <a:chExt cx="10230992" cy="852845"/>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997889" y="922936"/>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0117" y="321641"/>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1697" y="1191097"/>
            <a:ext cx="10400730" cy="56661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000" dirty="0">
                <a:solidFill>
                  <a:srgbClr val="FF0000"/>
                </a:solidFill>
              </a:rPr>
              <a:t>			COMMISSION NATIONALE DE SANCTIONS (CNS)</a:t>
            </a:r>
          </a:p>
          <a:p>
            <a:pPr marL="355600"/>
            <a:endParaRPr lang="fr-FR" sz="2000" dirty="0">
              <a:solidFill>
                <a:srgbClr val="FF0000"/>
              </a:solidFill>
            </a:endParaRPr>
          </a:p>
          <a:p>
            <a:pPr marL="355600"/>
            <a:r>
              <a:rPr lang="fr-FR" sz="2000" dirty="0">
                <a:solidFill>
                  <a:srgbClr val="FF0000"/>
                </a:solidFill>
              </a:rPr>
              <a:t>2-	Composition de La CNS (art 27) </a:t>
            </a:r>
          </a:p>
          <a:p>
            <a:pPr marL="355600"/>
            <a:endParaRPr lang="fr-FR" sz="1000" dirty="0">
              <a:solidFill>
                <a:schemeClr val="tx1"/>
              </a:solidFill>
            </a:endParaRPr>
          </a:p>
          <a:p>
            <a:pPr marL="355600"/>
            <a:r>
              <a:rPr lang="fr-FR" sz="2000" b="1" dirty="0">
                <a:solidFill>
                  <a:schemeClr val="tx1"/>
                </a:solidFill>
              </a:rPr>
              <a:t>l’Organe de décision :</a:t>
            </a:r>
          </a:p>
          <a:p>
            <a:pPr marL="355600"/>
            <a:endParaRPr lang="fr-FR" sz="2000" b="1" dirty="0">
              <a:solidFill>
                <a:schemeClr val="tx1"/>
              </a:solidFill>
            </a:endParaRPr>
          </a:p>
          <a:p>
            <a:pPr marL="698500" indent="-342900">
              <a:buFont typeface="Wingdings" panose="05000000000000000000" pitchFamily="2" charset="2"/>
              <a:buChar char="q"/>
            </a:pPr>
            <a:r>
              <a:rPr lang="fr-FR" sz="2000" dirty="0">
                <a:solidFill>
                  <a:schemeClr val="tx1"/>
                </a:solidFill>
              </a:rPr>
              <a:t>un membre du Conseil d'Etat, désigné par le président du Conseil d'Etat, Président ; </a:t>
            </a:r>
          </a:p>
          <a:p>
            <a:pPr marL="698500" indent="-342900">
              <a:buFont typeface="Wingdings" panose="05000000000000000000" pitchFamily="2" charset="2"/>
              <a:buChar char="q"/>
            </a:pPr>
            <a:r>
              <a:rPr lang="fr-FR" sz="2000" dirty="0">
                <a:solidFill>
                  <a:schemeClr val="tx1"/>
                </a:solidFill>
              </a:rPr>
              <a:t>•	un membre de la Cour de cassation, désigné par le président de la Cour de cassation ;</a:t>
            </a:r>
          </a:p>
          <a:p>
            <a:pPr marL="698500" indent="-342900">
              <a:buFont typeface="Wingdings" panose="05000000000000000000" pitchFamily="2" charset="2"/>
              <a:buChar char="q"/>
            </a:pPr>
            <a:r>
              <a:rPr lang="fr-FR" sz="2000" dirty="0">
                <a:solidFill>
                  <a:schemeClr val="tx1"/>
                </a:solidFill>
              </a:rPr>
              <a:t>•	un magistrat de la Cour des comptes, désigné par le président de la Cour des comptes ;</a:t>
            </a:r>
          </a:p>
          <a:p>
            <a:pPr marL="698500" indent="-342900">
              <a:buFont typeface="Wingdings" panose="05000000000000000000" pitchFamily="2" charset="2"/>
              <a:buChar char="q"/>
            </a:pPr>
            <a:r>
              <a:rPr lang="fr-FR" sz="2000" dirty="0">
                <a:solidFill>
                  <a:schemeClr val="tx1"/>
                </a:solidFill>
              </a:rPr>
              <a:t>•	une personnalité justifiant de connaissances avérées en matière de LBC/FT, désignée par le Ministre en charge de la Sécurité ;</a:t>
            </a:r>
          </a:p>
          <a:p>
            <a:pPr marL="698500" indent="-342900">
              <a:buFont typeface="Wingdings" panose="05000000000000000000" pitchFamily="2" charset="2"/>
              <a:buChar char="q"/>
            </a:pPr>
            <a:r>
              <a:rPr lang="fr-FR" sz="2000" dirty="0">
                <a:solidFill>
                  <a:schemeClr val="tx1"/>
                </a:solidFill>
              </a:rPr>
              <a:t>•	une personnalité justifiant de connaissances avérées en matière de LBC/FT, désignée par le Ministre de la Justice ;</a:t>
            </a:r>
          </a:p>
          <a:p>
            <a:pPr marL="698500" indent="-342900">
              <a:buFont typeface="Wingdings" panose="05000000000000000000" pitchFamily="2" charset="2"/>
              <a:buChar char="q"/>
            </a:pPr>
            <a:r>
              <a:rPr lang="fr-FR" sz="2000" dirty="0">
                <a:solidFill>
                  <a:schemeClr val="tx1"/>
                </a:solidFill>
              </a:rPr>
              <a:t>•	 trois personnalités justifiant de connaissances avérées en matière de LBC/FT, désignées par le Ministre chargé des Finances ;</a:t>
            </a:r>
          </a:p>
          <a:p>
            <a:pPr marL="698500" indent="-342900">
              <a:buFont typeface="Wingdings" panose="05000000000000000000" pitchFamily="2" charset="2"/>
              <a:buChar char="q"/>
            </a:pPr>
            <a:endParaRPr lang="fr-FR" sz="2000" dirty="0">
              <a:solidFill>
                <a:schemeClr val="tx1"/>
              </a:solidFill>
            </a:endParaRPr>
          </a:p>
          <a:p>
            <a:pPr marL="355600"/>
            <a:r>
              <a:rPr lang="fr-FR" sz="2000" dirty="0">
                <a:solidFill>
                  <a:schemeClr val="tx1"/>
                </a:solidFill>
              </a:rPr>
              <a:t>                  </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09412" y="1274297"/>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25</a:t>
            </a:fld>
            <a:endParaRPr lang="fr-FR" noProof="0" dirty="0"/>
          </a:p>
        </p:txBody>
      </p:sp>
    </p:spTree>
    <p:extLst>
      <p:ext uri="{BB962C8B-B14F-4D97-AF65-F5344CB8AC3E}">
        <p14:creationId xmlns:p14="http://schemas.microsoft.com/office/powerpoint/2010/main" val="1989250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0117" y="321641"/>
            <a:ext cx="10230992" cy="852845"/>
            <a:chOff x="1010117" y="321641"/>
            <a:chExt cx="10230992" cy="852845"/>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997889" y="922936"/>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0117" y="321641"/>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3423" y="2045021"/>
            <a:ext cx="10400730" cy="35483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endParaRPr lang="fr-FR" sz="2400" u="sng" dirty="0">
              <a:solidFill>
                <a:schemeClr val="tx1"/>
              </a:solidFill>
            </a:endParaRPr>
          </a:p>
          <a:p>
            <a:pPr marL="355600"/>
            <a:r>
              <a:rPr lang="fr-FR" sz="2000" dirty="0">
                <a:solidFill>
                  <a:srgbClr val="FF0000"/>
                </a:solidFill>
              </a:rPr>
              <a:t>			COMMISSION NATIONALE DE SANCTIONS (CNS)</a:t>
            </a:r>
          </a:p>
          <a:p>
            <a:pPr marL="355600"/>
            <a:endParaRPr lang="fr-FR" sz="1000" dirty="0">
              <a:solidFill>
                <a:schemeClr val="tx1"/>
              </a:solidFill>
            </a:endParaRPr>
          </a:p>
          <a:p>
            <a:pPr marL="355600"/>
            <a:r>
              <a:rPr lang="fr-FR" sz="2000" b="1" dirty="0">
                <a:solidFill>
                  <a:schemeClr val="tx1"/>
                </a:solidFill>
              </a:rPr>
              <a:t>le Secrétariat administratif ; (art 29)</a:t>
            </a:r>
          </a:p>
          <a:p>
            <a:pPr marL="355600"/>
            <a:endParaRPr lang="fr-FR" sz="2000" b="1" dirty="0">
              <a:solidFill>
                <a:schemeClr val="tx1"/>
              </a:solidFill>
            </a:endParaRPr>
          </a:p>
          <a:p>
            <a:pPr marL="698500" indent="-342900">
              <a:buFont typeface="Wingdings" panose="05000000000000000000" pitchFamily="2" charset="2"/>
              <a:buChar char="q"/>
            </a:pPr>
            <a:r>
              <a:rPr lang="fr-FR" sz="2000" dirty="0">
                <a:solidFill>
                  <a:schemeClr val="tx1"/>
                </a:solidFill>
              </a:rPr>
              <a:t>La CNS-LBC/FT dispose, pour l’accomplissement de ses missions, d’un secrétariat administratif.</a:t>
            </a:r>
          </a:p>
          <a:p>
            <a:pPr marL="698500" indent="-342900">
              <a:buFont typeface="Wingdings" panose="05000000000000000000" pitchFamily="2" charset="2"/>
              <a:buChar char="q"/>
            </a:pPr>
            <a:r>
              <a:rPr lang="fr-FR" sz="2000" dirty="0">
                <a:solidFill>
                  <a:schemeClr val="tx1"/>
                </a:solidFill>
              </a:rPr>
              <a:t>Les membres du secrétariat administratif de la CNS-LBC/FT sont nommés par arrêté du Ministre chargé des Finances.</a:t>
            </a:r>
          </a:p>
          <a:p>
            <a:pPr marL="698500" indent="-342900">
              <a:buFont typeface="Wingdings" panose="05000000000000000000" pitchFamily="2" charset="2"/>
              <a:buChar char="q"/>
            </a:pPr>
            <a:endParaRPr lang="fr-FR" sz="2000" dirty="0">
              <a:solidFill>
                <a:schemeClr val="tx1"/>
              </a:solidFill>
            </a:endParaRPr>
          </a:p>
          <a:p>
            <a:pPr marL="355600"/>
            <a:r>
              <a:rPr lang="fr-FR" sz="2000" dirty="0">
                <a:solidFill>
                  <a:schemeClr val="tx1"/>
                </a:solidFill>
              </a:rPr>
              <a:t>                  </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30049" y="2485766"/>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26</a:t>
            </a:fld>
            <a:endParaRPr lang="fr-FR" noProof="0" dirty="0"/>
          </a:p>
        </p:txBody>
      </p:sp>
    </p:spTree>
    <p:extLst>
      <p:ext uri="{BB962C8B-B14F-4D97-AF65-F5344CB8AC3E}">
        <p14:creationId xmlns:p14="http://schemas.microsoft.com/office/powerpoint/2010/main" val="1430671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0117" y="321641"/>
            <a:ext cx="10230992" cy="852845"/>
            <a:chOff x="1010117" y="321641"/>
            <a:chExt cx="10230992" cy="852845"/>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997889" y="922936"/>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0117" y="321641"/>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3423" y="1930989"/>
            <a:ext cx="10400730" cy="42477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400" dirty="0">
                <a:solidFill>
                  <a:schemeClr val="tx1"/>
                </a:solidFill>
              </a:rPr>
              <a:t>            </a:t>
            </a:r>
            <a:r>
              <a:rPr lang="fr-FR" sz="2000" dirty="0">
                <a:solidFill>
                  <a:srgbClr val="FF0000"/>
                </a:solidFill>
              </a:rPr>
              <a:t>COMMISSION NATIONALE DE SANCTIONS (CNS)</a:t>
            </a:r>
          </a:p>
          <a:p>
            <a:pPr marL="355600"/>
            <a:endParaRPr lang="fr-FR" sz="2000" dirty="0">
              <a:solidFill>
                <a:srgbClr val="FF0000"/>
              </a:solidFill>
            </a:endParaRPr>
          </a:p>
          <a:p>
            <a:pPr marL="355600"/>
            <a:r>
              <a:rPr lang="fr-FR" sz="2000" dirty="0">
                <a:solidFill>
                  <a:srgbClr val="FF0000"/>
                </a:solidFill>
              </a:rPr>
              <a:t>3-  Procédure devant la CNS( art 26 et 30 ):</a:t>
            </a:r>
          </a:p>
          <a:p>
            <a:pPr marL="355600"/>
            <a:endParaRPr lang="fr-FR" sz="2000" dirty="0">
              <a:solidFill>
                <a:schemeClr val="tx1"/>
              </a:solidFill>
            </a:endParaRPr>
          </a:p>
          <a:p>
            <a:pPr marL="355600"/>
            <a:r>
              <a:rPr lang="fr-FR" sz="2000" b="1" dirty="0">
                <a:solidFill>
                  <a:schemeClr val="tx1"/>
                </a:solidFill>
              </a:rPr>
              <a:t>La CNS-LBC/FT est saisie par :</a:t>
            </a:r>
          </a:p>
          <a:p>
            <a:pPr marL="355600"/>
            <a:endParaRPr lang="fr-FR" sz="2000" dirty="0">
              <a:solidFill>
                <a:schemeClr val="tx1"/>
              </a:solidFill>
            </a:endParaRPr>
          </a:p>
          <a:p>
            <a:pPr marL="355600"/>
            <a:r>
              <a:rPr lang="fr-FR" sz="2000" dirty="0">
                <a:solidFill>
                  <a:schemeClr val="tx1"/>
                </a:solidFill>
              </a:rPr>
              <a:t>-	 les autorités de contrôle en matière de LBC/FT, des manquements constatés lors des contrôles effectués ;</a:t>
            </a:r>
          </a:p>
          <a:p>
            <a:pPr marL="355600"/>
            <a:r>
              <a:rPr lang="fr-FR" sz="2000" dirty="0">
                <a:solidFill>
                  <a:schemeClr val="tx1"/>
                </a:solidFill>
              </a:rPr>
              <a:t>-	-  la CENTIF.</a:t>
            </a:r>
          </a:p>
          <a:p>
            <a:pPr marL="355600"/>
            <a:endParaRPr lang="fr-FR" sz="2000" dirty="0">
              <a:solidFill>
                <a:schemeClr val="tx1"/>
              </a:solidFill>
            </a:endParaRPr>
          </a:p>
          <a:p>
            <a:pPr marL="355600"/>
            <a:r>
              <a:rPr lang="fr-FR" sz="2000" dirty="0">
                <a:solidFill>
                  <a:schemeClr val="tx1"/>
                </a:solidFill>
              </a:rPr>
              <a:t>Les modalités d’organisation et de fonctionnement de la CNS-LBC/FT sont précisées par décret.</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360694" y="202786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27</a:t>
            </a:fld>
            <a:endParaRPr lang="fr-FR" noProof="0" dirty="0"/>
          </a:p>
        </p:txBody>
      </p:sp>
    </p:spTree>
    <p:extLst>
      <p:ext uri="{BB962C8B-B14F-4D97-AF65-F5344CB8AC3E}">
        <p14:creationId xmlns:p14="http://schemas.microsoft.com/office/powerpoint/2010/main" val="2211572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99D05-BB53-7D18-C0AA-9D95EEFD6862}"/>
            </a:ext>
          </a:extLst>
        </p:cNvPr>
        <p:cNvGrpSpPr/>
        <p:nvPr/>
      </p:nvGrpSpPr>
      <p:grpSpPr>
        <a:xfrm>
          <a:off x="0" y="0"/>
          <a:ext cx="0" cy="0"/>
          <a:chOff x="0" y="0"/>
          <a:chExt cx="0" cy="0"/>
        </a:xfrm>
      </p:grpSpPr>
      <p:grpSp>
        <p:nvGrpSpPr>
          <p:cNvPr id="172" name="Groupe 171">
            <a:extLst>
              <a:ext uri="{FF2B5EF4-FFF2-40B4-BE49-F238E27FC236}">
                <a16:creationId xmlns:a16="http://schemas.microsoft.com/office/drawing/2014/main" id="{18788ADC-73D3-BED0-A6FF-CE5A716762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29FA3DF-A43A-B554-4D0E-728E24BFE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71C3070F-F33C-9AEB-BE3B-F2DE3C4DC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4DF976D0-ED6A-41A9-32D3-08F57C2CF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E17BF03C-B207-169B-4917-22F257193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58B8C357-20BD-CDFD-FBA0-77E647538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22B9F9F0-D34A-4B1C-36AE-800CC877C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BE1E1363-D9CE-0AC6-7E33-D544D0CCD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D7D7FFCF-7FA4-08B3-3321-F6CA45A59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00F9621C-A599-22F7-DB18-B88A0F116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68F84F05-D550-147E-AC93-2E5A8A014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641B058-79E3-BB17-BA40-D416184D8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1B673CF0-CAC2-4684-0E4F-39A8891CD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CB408482-9F82-D95D-6000-249CDB4C4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E26E9A63-1762-B2A6-98DD-E6FB45D2FF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F5BA58AD-03BC-8354-FC5A-F492F753A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6C5506FE-FEE2-FCB4-8836-4675E8D3A5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98D234F7-8419-354A-934F-88C5A26E43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6BBE6582-8E4B-576B-B683-458D586F6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104996BB-A832-A605-CD43-4C2BBA05E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E24F9528-D5A0-9CB2-2F1B-95DDCAED08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7472442A-C853-83A6-5F3C-850F4781E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B1BAE124-72D3-DA7B-6AD2-E65CCF6CD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3DE1AB05-9A87-5DC0-ED21-AD2E89304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D67C81AD-3C90-4707-70F8-333C0E22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1E854FD7-2582-26DC-6E5F-943341B8C4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C6418E1F-C92C-7895-269C-0BD4EEA6AB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B59C7E28-07AF-6E33-CAF8-344B39E810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196A6EEE-F0FD-2086-A1C2-32E58B9C8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B9C9E97E-90A4-E852-F66F-8C6D6C34A4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01B5FB4D-2507-2EE9-A96C-871905345C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BA1903B6-0671-B7E8-9432-56D22E06FE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1B0E61B8-8239-2EEC-963A-09DC0941A0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991D7C92-7365-5899-5264-1B58DF575B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361CDF1A-700A-7C58-4ABE-20931E798F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BF8F3F20-534A-4BAF-A90A-DA8A27B0A2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005DD8E3-E888-B543-14A2-6D8D1858B3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785F902E-4309-410E-D6CD-D20018BCF3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213A394E-33D5-E233-3361-2A73082BA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EED1AFB0-A63A-7185-7FD7-0FEF3CE7F2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60BDF9D7-8712-2504-BDB5-6940D50CF6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5C784805-506B-BB55-0E38-47FC4B7CF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A30EE33E-57E6-9241-13F0-54FBF33C86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A08ADD7C-B6A4-CEED-8B87-3E3E50649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60C0E8B7-27CB-FA18-20B2-BF504B150F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40A43FE7-916C-8979-B2C5-84981D9D5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0117" y="321641"/>
            <a:ext cx="10230992" cy="852845"/>
            <a:chOff x="1010117" y="321641"/>
            <a:chExt cx="10230992" cy="852845"/>
          </a:xfrm>
        </p:grpSpPr>
        <p:sp>
          <p:nvSpPr>
            <p:cNvPr id="223" name="Triangle isocèle 39">
              <a:extLst>
                <a:ext uri="{FF2B5EF4-FFF2-40B4-BE49-F238E27FC236}">
                  <a16:creationId xmlns:a16="http://schemas.microsoft.com/office/drawing/2014/main" id="{2A0E4551-D81B-7F20-D106-F657B71A7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997889" y="922936"/>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A3260F3A-50EE-2CF8-46D2-C9F339143D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0117" y="321641"/>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a:extLst>
              <a:ext uri="{FF2B5EF4-FFF2-40B4-BE49-F238E27FC236}">
                <a16:creationId xmlns:a16="http://schemas.microsoft.com/office/drawing/2014/main" id="{4E62C025-B4BB-C5C5-A00D-0F678CEBF792}"/>
              </a:ext>
            </a:extLst>
          </p:cNvPr>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a:extLst>
              <a:ext uri="{FF2B5EF4-FFF2-40B4-BE49-F238E27FC236}">
                <a16:creationId xmlns:a16="http://schemas.microsoft.com/office/drawing/2014/main" id="{B12A225F-C8EF-B257-103C-904238E5C0E9}"/>
              </a:ext>
            </a:extLst>
          </p:cNvPr>
          <p:cNvSpPr/>
          <p:nvPr/>
        </p:nvSpPr>
        <p:spPr>
          <a:xfrm>
            <a:off x="943423" y="1930989"/>
            <a:ext cx="10400730" cy="42477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400" dirty="0">
                <a:solidFill>
                  <a:schemeClr val="tx1"/>
                </a:solidFill>
              </a:rPr>
              <a:t>            </a:t>
            </a:r>
            <a:r>
              <a:rPr lang="fr-FR" sz="2000" dirty="0">
                <a:solidFill>
                  <a:srgbClr val="FF0000"/>
                </a:solidFill>
              </a:rPr>
              <a:t>SERVICE DES STATISTIQUES NATIONALES EN MATIERE DE  LBC/FT/FP</a:t>
            </a:r>
          </a:p>
          <a:p>
            <a:pPr marL="355600"/>
            <a:endParaRPr lang="fr-FR" sz="2000" dirty="0">
              <a:solidFill>
                <a:srgbClr val="FF0000"/>
              </a:solidFill>
            </a:endParaRPr>
          </a:p>
          <a:p>
            <a:pPr marL="698500" indent="-342900">
              <a:buFont typeface="Wingdings" panose="05000000000000000000" pitchFamily="2" charset="2"/>
              <a:buChar char="q"/>
            </a:pPr>
            <a:r>
              <a:rPr lang="fr-FR" sz="2000" dirty="0">
                <a:solidFill>
                  <a:schemeClr val="tx1"/>
                </a:solidFill>
              </a:rPr>
              <a:t>La mission du Service des statistiques nationales en matière de </a:t>
            </a:r>
          </a:p>
          <a:p>
            <a:pPr marL="355600"/>
            <a:r>
              <a:rPr lang="fr-FR" sz="2000" dirty="0">
                <a:solidFill>
                  <a:schemeClr val="tx1"/>
                </a:solidFill>
              </a:rPr>
              <a:t>LBC/FT/PADM consiste: </a:t>
            </a:r>
          </a:p>
          <a:p>
            <a:pPr marL="698500" indent="-342900">
              <a:buFontTx/>
              <a:buChar char="-"/>
            </a:pPr>
            <a:r>
              <a:rPr lang="fr-FR" sz="2000" dirty="0">
                <a:solidFill>
                  <a:schemeClr val="tx1"/>
                </a:solidFill>
              </a:rPr>
              <a:t>en la collecte, la centralisation, la production;</a:t>
            </a:r>
          </a:p>
          <a:p>
            <a:pPr marL="698500" indent="-342900">
              <a:buFontTx/>
              <a:buChar char="-"/>
            </a:pPr>
            <a:r>
              <a:rPr lang="fr-FR" sz="2000" dirty="0">
                <a:solidFill>
                  <a:schemeClr val="tx1"/>
                </a:solidFill>
              </a:rPr>
              <a:t>la tenue des statistiques complètes sur les questions relatives à l'effectivité et à </a:t>
            </a:r>
          </a:p>
          <a:p>
            <a:pPr marL="355600"/>
            <a:r>
              <a:rPr lang="fr-FR" sz="2000" dirty="0">
                <a:solidFill>
                  <a:schemeClr val="tx1"/>
                </a:solidFill>
              </a:rPr>
              <a:t>l'efficacité du système LBC/FT/PADM. </a:t>
            </a:r>
          </a:p>
          <a:p>
            <a:pPr marL="698500" indent="-342900">
              <a:buFont typeface="Wingdings" panose="05000000000000000000" pitchFamily="2" charset="2"/>
              <a:buChar char="q"/>
            </a:pPr>
            <a:r>
              <a:rPr lang="fr-FR" sz="2000" dirty="0">
                <a:solidFill>
                  <a:schemeClr val="tx1"/>
                </a:solidFill>
              </a:rPr>
              <a:t>Dans le cadre de l’exercice de ses missions, le Service des </a:t>
            </a:r>
          </a:p>
          <a:p>
            <a:pPr marL="355600"/>
            <a:r>
              <a:rPr lang="fr-FR" sz="2000" dirty="0">
                <a:solidFill>
                  <a:schemeClr val="tx1"/>
                </a:solidFill>
              </a:rPr>
              <a:t>statistiques nationales en matière de LBC/FT/PADM s’appuie sur des points </a:t>
            </a:r>
          </a:p>
          <a:p>
            <a:pPr marL="355600"/>
            <a:r>
              <a:rPr lang="fr-FR" sz="2000" dirty="0">
                <a:solidFill>
                  <a:schemeClr val="tx1"/>
                </a:solidFill>
              </a:rPr>
              <a:t>focaux. </a:t>
            </a: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a:extLst>
              <a:ext uri="{FF2B5EF4-FFF2-40B4-BE49-F238E27FC236}">
                <a16:creationId xmlns:a16="http://schemas.microsoft.com/office/drawing/2014/main" id="{1FC468BA-5B18-B3A2-BC92-847246A0C4F7}"/>
              </a:ext>
            </a:extLst>
          </p:cNvPr>
          <p:cNvSpPr/>
          <p:nvPr/>
        </p:nvSpPr>
        <p:spPr>
          <a:xfrm>
            <a:off x="1360694" y="2027869"/>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a:extLst>
              <a:ext uri="{FF2B5EF4-FFF2-40B4-BE49-F238E27FC236}">
                <a16:creationId xmlns:a16="http://schemas.microsoft.com/office/drawing/2014/main" id="{800493D7-DD72-5047-66C4-BBB63FB87B4E}"/>
              </a:ext>
            </a:extLst>
          </p:cNvPr>
          <p:cNvSpPr>
            <a:spLocks noGrp="1"/>
          </p:cNvSpPr>
          <p:nvPr>
            <p:ph type="sldNum" sz="quarter" idx="12"/>
          </p:nvPr>
        </p:nvSpPr>
        <p:spPr/>
        <p:txBody>
          <a:bodyPr/>
          <a:lstStyle/>
          <a:p>
            <a:pPr rtl="0"/>
            <a:fld id="{6D22F896-40B5-4ADD-8801-0D06FADFA095}" type="slidenum">
              <a:rPr lang="fr-FR" noProof="0" smtClean="0"/>
              <a:t>28</a:t>
            </a:fld>
            <a:endParaRPr lang="fr-FR" noProof="0" dirty="0"/>
          </a:p>
        </p:txBody>
      </p:sp>
    </p:spTree>
    <p:extLst>
      <p:ext uri="{BB962C8B-B14F-4D97-AF65-F5344CB8AC3E}">
        <p14:creationId xmlns:p14="http://schemas.microsoft.com/office/powerpoint/2010/main" val="25616858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2" name="Groupe 171">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73" name="Forme libre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4" name="Forme libre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5" name="Forme libre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6" name="Forme libre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7" name="Forme libre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8" name="Forme libre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9" name="Forme libre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0" name="Forme libre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1" name="Forme libre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2" name="Forme libre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3" name="Forme libre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4" name="Forme libre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85" name="Forme libre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6" name="Forme libre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7" name="Forme libre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8" name="Forme libre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9" name="Forme libre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0" name="Forme libre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1" name="Forme libre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193" name="Groupe 192">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194" name="Rectangle 193">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Triangle isocèle 194">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Rectangle 195">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198" name="Rectangle 197">
            <a:extLst>
              <a:ext uri="{FF2B5EF4-FFF2-40B4-BE49-F238E27FC236}">
                <a16:creationId xmlns:a16="http://schemas.microsoft.com/office/drawing/2014/main" id="{14836A48-4CAC-4A40-97EB-8ACA9B26A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en </a:t>
            </a:r>
            <a:endParaRPr lang="fr-FR" dirty="0"/>
          </a:p>
        </p:txBody>
      </p:sp>
      <p:grpSp>
        <p:nvGrpSpPr>
          <p:cNvPr id="200" name="Groupe 199">
            <a:extLst>
              <a:ext uri="{FF2B5EF4-FFF2-40B4-BE49-F238E27FC236}">
                <a16:creationId xmlns:a16="http://schemas.microsoft.com/office/drawing/2014/main" id="{6890A515-B90B-43BC-876F-580D2FC47E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01" name="Forme libre 5">
              <a:extLst>
                <a:ext uri="{FF2B5EF4-FFF2-40B4-BE49-F238E27FC236}">
                  <a16:creationId xmlns:a16="http://schemas.microsoft.com/office/drawing/2014/main" id="{3749B484-B143-40F7-896A-A20650EE47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2" name="Forme libre 6">
              <a:extLst>
                <a:ext uri="{FF2B5EF4-FFF2-40B4-BE49-F238E27FC236}">
                  <a16:creationId xmlns:a16="http://schemas.microsoft.com/office/drawing/2014/main" id="{D5ECC4BD-4D67-4CD5-9118-C8F95255E0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3" name="Forme libre 7">
              <a:extLst>
                <a:ext uri="{FF2B5EF4-FFF2-40B4-BE49-F238E27FC236}">
                  <a16:creationId xmlns:a16="http://schemas.microsoft.com/office/drawing/2014/main" id="{DFCF04F1-C8A9-4F23-B565-9B70C6D740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4" name="Forme libre 8">
              <a:extLst>
                <a:ext uri="{FF2B5EF4-FFF2-40B4-BE49-F238E27FC236}">
                  <a16:creationId xmlns:a16="http://schemas.microsoft.com/office/drawing/2014/main" id="{9964E85D-E8AC-4D3F-A3BC-E4D8DE608D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5" name="Forme libre 9">
              <a:extLst>
                <a:ext uri="{FF2B5EF4-FFF2-40B4-BE49-F238E27FC236}">
                  <a16:creationId xmlns:a16="http://schemas.microsoft.com/office/drawing/2014/main" id="{8FE670F7-87AE-49F1-AFCF-646DC0B69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6" name="Forme libre 10">
              <a:extLst>
                <a:ext uri="{FF2B5EF4-FFF2-40B4-BE49-F238E27FC236}">
                  <a16:creationId xmlns:a16="http://schemas.microsoft.com/office/drawing/2014/main" id="{2D394406-F17F-478D-9811-F133F3163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7" name="Forme libre 11">
              <a:extLst>
                <a:ext uri="{FF2B5EF4-FFF2-40B4-BE49-F238E27FC236}">
                  <a16:creationId xmlns:a16="http://schemas.microsoft.com/office/drawing/2014/main" id="{C929B1C0-F6D9-45BC-B41C-5BEBE9AD60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8" name="Forme libre 12">
              <a:extLst>
                <a:ext uri="{FF2B5EF4-FFF2-40B4-BE49-F238E27FC236}">
                  <a16:creationId xmlns:a16="http://schemas.microsoft.com/office/drawing/2014/main" id="{8CBC2023-5C0F-470C-A494-448A3088CE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09" name="Forme libre 13">
              <a:extLst>
                <a:ext uri="{FF2B5EF4-FFF2-40B4-BE49-F238E27FC236}">
                  <a16:creationId xmlns:a16="http://schemas.microsoft.com/office/drawing/2014/main" id="{F753F948-20A5-448F-A91B-30C3FA874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0" name="Forme libre 14">
              <a:extLst>
                <a:ext uri="{FF2B5EF4-FFF2-40B4-BE49-F238E27FC236}">
                  <a16:creationId xmlns:a16="http://schemas.microsoft.com/office/drawing/2014/main" id="{187C515D-FEE4-4EAD-A758-C09FC8898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1" name="Forme libre 15">
              <a:extLst>
                <a:ext uri="{FF2B5EF4-FFF2-40B4-BE49-F238E27FC236}">
                  <a16:creationId xmlns:a16="http://schemas.microsoft.com/office/drawing/2014/main" id="{55F8581B-27B7-42AB-B33F-69023D3B1C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2" name="Forme libre 16">
              <a:extLst>
                <a:ext uri="{FF2B5EF4-FFF2-40B4-BE49-F238E27FC236}">
                  <a16:creationId xmlns:a16="http://schemas.microsoft.com/office/drawing/2014/main" id="{CBC2EB4A-D3CD-4347-AE09-347B7B10EF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3" name="Forme libre 17">
              <a:extLst>
                <a:ext uri="{FF2B5EF4-FFF2-40B4-BE49-F238E27FC236}">
                  <a16:creationId xmlns:a16="http://schemas.microsoft.com/office/drawing/2014/main" id="{C35E0B18-828E-4F07-BC14-5B6EB8C283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4" name="Forme libre 18">
              <a:extLst>
                <a:ext uri="{FF2B5EF4-FFF2-40B4-BE49-F238E27FC236}">
                  <a16:creationId xmlns:a16="http://schemas.microsoft.com/office/drawing/2014/main" id="{D972FA4F-64D2-4E34-B234-7B2C363C4F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5" name="Forme libre 19">
              <a:extLst>
                <a:ext uri="{FF2B5EF4-FFF2-40B4-BE49-F238E27FC236}">
                  <a16:creationId xmlns:a16="http://schemas.microsoft.com/office/drawing/2014/main" id="{430AC742-FB30-4DCC-A9AC-92D107A34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6" name="Forme libre 20">
              <a:extLst>
                <a:ext uri="{FF2B5EF4-FFF2-40B4-BE49-F238E27FC236}">
                  <a16:creationId xmlns:a16="http://schemas.microsoft.com/office/drawing/2014/main" id="{C991F4A4-6C1A-486C-80A9-B653BC0ED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7" name="Forme libre 21">
              <a:extLst>
                <a:ext uri="{FF2B5EF4-FFF2-40B4-BE49-F238E27FC236}">
                  <a16:creationId xmlns:a16="http://schemas.microsoft.com/office/drawing/2014/main" id="{34F60AAA-3D77-4751-9A2C-27A680142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8" name="Forme libre 22">
              <a:extLst>
                <a:ext uri="{FF2B5EF4-FFF2-40B4-BE49-F238E27FC236}">
                  <a16:creationId xmlns:a16="http://schemas.microsoft.com/office/drawing/2014/main" id="{71A93347-D2EA-43A7-92CB-3BC1C8F43D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19" name="Forme libre 23">
              <a:extLst>
                <a:ext uri="{FF2B5EF4-FFF2-40B4-BE49-F238E27FC236}">
                  <a16:creationId xmlns:a16="http://schemas.microsoft.com/office/drawing/2014/main" id="{A99EB955-34CE-4879-BB3E-19C017967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21" name="Groupe 220">
            <a:extLst>
              <a:ext uri="{FF2B5EF4-FFF2-40B4-BE49-F238E27FC236}">
                <a16:creationId xmlns:a16="http://schemas.microsoft.com/office/drawing/2014/main" id="{99502C85-D694-4534-81D2-BE2E52612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3432" y="709040"/>
            <a:ext cx="10230992" cy="839039"/>
            <a:chOff x="1023432" y="709040"/>
            <a:chExt cx="10230992" cy="839039"/>
          </a:xfrm>
        </p:grpSpPr>
        <p:sp>
          <p:nvSpPr>
            <p:cNvPr id="223" name="Triangle isocèle 39">
              <a:extLst>
                <a:ext uri="{FF2B5EF4-FFF2-40B4-BE49-F238E27FC236}">
                  <a16:creationId xmlns:a16="http://schemas.microsoft.com/office/drawing/2014/main" id="{085E5B83-AB95-4571-B7AE-841A0D5F9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001015" y="1296529"/>
              <a:ext cx="291798" cy="251550"/>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4" name="Rectangle 223">
              <a:extLst>
                <a:ext uri="{FF2B5EF4-FFF2-40B4-BE49-F238E27FC236}">
                  <a16:creationId xmlns:a16="http://schemas.microsoft.com/office/drawing/2014/main" id="{E63AAECE-705E-4B7A-B758-B9CEB30C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3432" y="709040"/>
              <a:ext cx="10230992" cy="58186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6" name="ZoneTexte 5"/>
          <p:cNvSpPr txBox="1"/>
          <p:nvPr/>
        </p:nvSpPr>
        <p:spPr>
          <a:xfrm>
            <a:off x="825029" y="751077"/>
            <a:ext cx="9727020" cy="523220"/>
          </a:xfrm>
          <a:prstGeom prst="rect">
            <a:avLst/>
          </a:prstGeom>
          <a:noFill/>
        </p:spPr>
        <p:txBody>
          <a:bodyPr wrap="square" rtlCol="0">
            <a:spAutoFit/>
          </a:bodyPr>
          <a:lstStyle/>
          <a:p>
            <a:r>
              <a:rPr lang="fr-FR" sz="2800" dirty="0">
                <a:solidFill>
                  <a:schemeClr val="bg1"/>
                </a:solidFill>
              </a:rPr>
              <a:t>I</a:t>
            </a:r>
          </a:p>
        </p:txBody>
      </p:sp>
      <p:sp>
        <p:nvSpPr>
          <p:cNvPr id="7" name="Rectangle 6"/>
          <p:cNvSpPr/>
          <p:nvPr/>
        </p:nvSpPr>
        <p:spPr>
          <a:xfrm>
            <a:off x="941697" y="1600066"/>
            <a:ext cx="10400730" cy="50067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55600"/>
            <a:r>
              <a:rPr lang="fr-FR" sz="2200" b="1" u="sng" dirty="0">
                <a:solidFill>
                  <a:schemeClr val="tx1"/>
                </a:solidFill>
              </a:rPr>
              <a:t>III. AU PLAN NATIONAL</a:t>
            </a:r>
          </a:p>
          <a:p>
            <a:pPr marL="355600"/>
            <a:endParaRPr lang="fr-FR" sz="2400" u="sng" dirty="0">
              <a:solidFill>
                <a:schemeClr val="tx1"/>
              </a:solidFill>
            </a:endParaRPr>
          </a:p>
          <a:p>
            <a:pPr marL="355600"/>
            <a:r>
              <a:rPr lang="fr-FR" sz="2000" dirty="0">
                <a:solidFill>
                  <a:srgbClr val="FF0000"/>
                </a:solidFill>
              </a:rPr>
              <a:t>			LES AUTRES ACTEURS </a:t>
            </a:r>
          </a:p>
          <a:p>
            <a:pPr marL="355600"/>
            <a:endParaRPr lang="fr-FR" sz="1000" dirty="0">
              <a:solidFill>
                <a:schemeClr val="tx1"/>
              </a:solidFill>
            </a:endParaRPr>
          </a:p>
          <a:p>
            <a:pPr marL="355600"/>
            <a:endParaRPr lang="fr-FR" sz="2000" dirty="0">
              <a:solidFill>
                <a:schemeClr val="tx1"/>
              </a:solidFill>
            </a:endParaRPr>
          </a:p>
          <a:p>
            <a:pPr marL="355600"/>
            <a:r>
              <a:rPr lang="fr-FR" sz="2000" dirty="0">
                <a:solidFill>
                  <a:schemeClr val="tx1"/>
                </a:solidFill>
              </a:rPr>
              <a:t>Section Antiterroriste du Tribunal de Première Instance d’Abidjan (SATTA) ; </a:t>
            </a:r>
          </a:p>
          <a:p>
            <a:pPr marL="355600"/>
            <a:endParaRPr lang="fr-FR" sz="2000" dirty="0">
              <a:solidFill>
                <a:schemeClr val="tx1"/>
              </a:solidFill>
            </a:endParaRPr>
          </a:p>
          <a:p>
            <a:pPr marL="355600"/>
            <a:r>
              <a:rPr lang="fr-FR" sz="2000" dirty="0">
                <a:solidFill>
                  <a:schemeClr val="tx1"/>
                </a:solidFill>
              </a:rPr>
              <a:t>la Haute Autorité pour la Bonne Gouvernance ;</a:t>
            </a:r>
          </a:p>
          <a:p>
            <a:pPr marL="355600"/>
            <a:r>
              <a:rPr lang="fr-FR" sz="2000" dirty="0">
                <a:solidFill>
                  <a:schemeClr val="tx1"/>
                </a:solidFill>
              </a:rPr>
              <a:t> </a:t>
            </a:r>
          </a:p>
          <a:p>
            <a:pPr marL="355600"/>
            <a:r>
              <a:rPr lang="fr-FR" sz="2000" dirty="0">
                <a:solidFill>
                  <a:schemeClr val="tx1"/>
                </a:solidFill>
              </a:rPr>
              <a:t>Agence de Gestion et de Recouvrement des Avoirs Criminels (AGRAC)</a:t>
            </a:r>
          </a:p>
          <a:p>
            <a:pPr marL="355600"/>
            <a:endParaRPr lang="fr-FR" sz="2000" dirty="0">
              <a:solidFill>
                <a:schemeClr val="tx1"/>
              </a:solidFill>
            </a:endParaRPr>
          </a:p>
          <a:p>
            <a:pPr marL="698500" indent="-342900">
              <a:buFont typeface="Wingdings" panose="05000000000000000000" pitchFamily="2" charset="2"/>
              <a:buChar char="q"/>
            </a:pPr>
            <a:endParaRPr lang="fr-FR" sz="2000" dirty="0">
              <a:solidFill>
                <a:schemeClr val="tx1"/>
              </a:solidFill>
            </a:endParaRPr>
          </a:p>
          <a:p>
            <a:pPr marL="698500" indent="-342900">
              <a:buFont typeface="Wingdings" panose="05000000000000000000" pitchFamily="2" charset="2"/>
              <a:buChar char="q"/>
            </a:pPr>
            <a:endParaRPr lang="fr-FR" sz="2000" dirty="0">
              <a:solidFill>
                <a:schemeClr val="tx1"/>
              </a:solidFill>
            </a:endParaRPr>
          </a:p>
          <a:p>
            <a:pPr marL="355600"/>
            <a:r>
              <a:rPr lang="fr-FR" sz="2000" dirty="0">
                <a:solidFill>
                  <a:schemeClr val="tx1"/>
                </a:solidFill>
              </a:rPr>
              <a:t>                  </a:t>
            </a:r>
          </a:p>
          <a:p>
            <a:pPr marL="698500" indent="-342900">
              <a:buFont typeface="Wingdings" panose="05000000000000000000" pitchFamily="2" charset="2"/>
              <a:buChar char="q"/>
            </a:pPr>
            <a:endParaRPr lang="fr-FR" sz="2000" dirty="0">
              <a:solidFill>
                <a:schemeClr val="tx1"/>
              </a:solidFill>
            </a:endParaRPr>
          </a:p>
          <a:p>
            <a:pPr marL="355600"/>
            <a:endParaRPr lang="fr-FR" sz="2000" dirty="0">
              <a:solidFill>
                <a:schemeClr val="tx1"/>
              </a:solidFill>
            </a:endParaRPr>
          </a:p>
          <a:p>
            <a:pPr marL="355600"/>
            <a:endParaRPr lang="fr-FR" sz="2000" dirty="0">
              <a:solidFill>
                <a:schemeClr val="tx1"/>
              </a:solidFill>
            </a:endParaRPr>
          </a:p>
          <a:p>
            <a:pPr marL="355600"/>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a:p>
            <a:pPr marL="698500" indent="-342900">
              <a:buFont typeface="Wingdings" panose="05000000000000000000" pitchFamily="2" charset="2"/>
              <a:buChar char="q"/>
            </a:pPr>
            <a:endParaRPr lang="fr-FR" sz="2200" dirty="0">
              <a:solidFill>
                <a:schemeClr val="tx1"/>
              </a:solidFill>
            </a:endParaRPr>
          </a:p>
        </p:txBody>
      </p:sp>
      <p:sp>
        <p:nvSpPr>
          <p:cNvPr id="53" name="Flèche droite 52"/>
          <p:cNvSpPr/>
          <p:nvPr/>
        </p:nvSpPr>
        <p:spPr>
          <a:xfrm>
            <a:off x="1413164" y="2368467"/>
            <a:ext cx="807522" cy="254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rtl="0"/>
            <a:fld id="{6D22F896-40B5-4ADD-8801-0D06FADFA095}" type="slidenum">
              <a:rPr lang="fr-FR" noProof="0" smtClean="0"/>
              <a:t>29</a:t>
            </a:fld>
            <a:endParaRPr lang="fr-FR" noProof="0" dirty="0"/>
          </a:p>
        </p:txBody>
      </p:sp>
    </p:spTree>
    <p:extLst>
      <p:ext uri="{BB962C8B-B14F-4D97-AF65-F5344CB8AC3E}">
        <p14:creationId xmlns:p14="http://schemas.microsoft.com/office/powerpoint/2010/main" val="708741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1" name="Rectangle 180">
            <a:extLst>
              <a:ext uri="{FF2B5EF4-FFF2-40B4-BE49-F238E27FC236}">
                <a16:creationId xmlns:a16="http://schemas.microsoft.com/office/drawing/2014/main" id="{9499C9FE-4B17-4937-9EB8-3E1A97E32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183" name="Groupe 182">
            <a:extLst>
              <a:ext uri="{FF2B5EF4-FFF2-40B4-BE49-F238E27FC236}">
                <a16:creationId xmlns:a16="http://schemas.microsoft.com/office/drawing/2014/main" id="{BA1AA859-8E3B-49BF-83F6-ADF050A2CF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84" name="Forme libre 5">
              <a:extLst>
                <a:ext uri="{FF2B5EF4-FFF2-40B4-BE49-F238E27FC236}">
                  <a16:creationId xmlns:a16="http://schemas.microsoft.com/office/drawing/2014/main" id="{EA5E9A71-2A94-4FAA-859F-1930C2E91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85" name="Forme libre 6">
              <a:extLst>
                <a:ext uri="{FF2B5EF4-FFF2-40B4-BE49-F238E27FC236}">
                  <a16:creationId xmlns:a16="http://schemas.microsoft.com/office/drawing/2014/main" id="{15C43A1A-EE63-4F18-BA50-6BCC0C5FB0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86" name="Forme libre 7">
              <a:extLst>
                <a:ext uri="{FF2B5EF4-FFF2-40B4-BE49-F238E27FC236}">
                  <a16:creationId xmlns:a16="http://schemas.microsoft.com/office/drawing/2014/main" id="{D20E631E-2C68-4E27-B833-094ECE509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87" name="Forme libre 8">
              <a:extLst>
                <a:ext uri="{FF2B5EF4-FFF2-40B4-BE49-F238E27FC236}">
                  <a16:creationId xmlns:a16="http://schemas.microsoft.com/office/drawing/2014/main" id="{2446723A-FC6F-4012-8557-06069FA13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88" name="Forme libre 9">
              <a:extLst>
                <a:ext uri="{FF2B5EF4-FFF2-40B4-BE49-F238E27FC236}">
                  <a16:creationId xmlns:a16="http://schemas.microsoft.com/office/drawing/2014/main" id="{7F3D87D4-252C-4471-A220-28B58BF439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89" name="Forme libre 10">
              <a:extLst>
                <a:ext uri="{FF2B5EF4-FFF2-40B4-BE49-F238E27FC236}">
                  <a16:creationId xmlns:a16="http://schemas.microsoft.com/office/drawing/2014/main" id="{054B916A-0FD0-4006-BD6C-9D29CA03A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90" name="Forme libre 11">
              <a:extLst>
                <a:ext uri="{FF2B5EF4-FFF2-40B4-BE49-F238E27FC236}">
                  <a16:creationId xmlns:a16="http://schemas.microsoft.com/office/drawing/2014/main" id="{2133C3B4-D163-43CB-B3FC-A1B9A1DC38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191" name="Forme libre 12">
              <a:extLst>
                <a:ext uri="{FF2B5EF4-FFF2-40B4-BE49-F238E27FC236}">
                  <a16:creationId xmlns:a16="http://schemas.microsoft.com/office/drawing/2014/main" id="{44DECBCA-815C-4296-B4DA-F12AD81F2D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46" name="Forme libre 13">
              <a:extLst>
                <a:ext uri="{FF2B5EF4-FFF2-40B4-BE49-F238E27FC236}">
                  <a16:creationId xmlns:a16="http://schemas.microsoft.com/office/drawing/2014/main" id="{B6C3CA6F-2113-4095-B77D-19519074C1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47" name="Forme libre 14">
              <a:extLst>
                <a:ext uri="{FF2B5EF4-FFF2-40B4-BE49-F238E27FC236}">
                  <a16:creationId xmlns:a16="http://schemas.microsoft.com/office/drawing/2014/main" id="{6A23EEC5-4C2F-4460-B6F6-A6852C46F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48" name="Forme libre 15">
              <a:extLst>
                <a:ext uri="{FF2B5EF4-FFF2-40B4-BE49-F238E27FC236}">
                  <a16:creationId xmlns:a16="http://schemas.microsoft.com/office/drawing/2014/main" id="{9CAEC751-845A-4873-BCB3-29B7EF60FD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49" name="Forme libre 16">
              <a:extLst>
                <a:ext uri="{FF2B5EF4-FFF2-40B4-BE49-F238E27FC236}">
                  <a16:creationId xmlns:a16="http://schemas.microsoft.com/office/drawing/2014/main" id="{FA38FC93-11A4-4EB5-BC13-85FB353CD1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0" name="Forme libre 17">
              <a:extLst>
                <a:ext uri="{FF2B5EF4-FFF2-40B4-BE49-F238E27FC236}">
                  <a16:creationId xmlns:a16="http://schemas.microsoft.com/office/drawing/2014/main" id="{B5B6AC4D-E640-47F2-AA5A-9F9A1DB88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1" name="Forme libre 18">
              <a:extLst>
                <a:ext uri="{FF2B5EF4-FFF2-40B4-BE49-F238E27FC236}">
                  <a16:creationId xmlns:a16="http://schemas.microsoft.com/office/drawing/2014/main" id="{962630FB-473F-4D83-8B9F-EC52E31CA5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2" name="Forme libre 19">
              <a:extLst>
                <a:ext uri="{FF2B5EF4-FFF2-40B4-BE49-F238E27FC236}">
                  <a16:creationId xmlns:a16="http://schemas.microsoft.com/office/drawing/2014/main" id="{035721E2-E73B-4E57-92E2-DE71F0D17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3" name="Forme libre 20">
              <a:extLst>
                <a:ext uri="{FF2B5EF4-FFF2-40B4-BE49-F238E27FC236}">
                  <a16:creationId xmlns:a16="http://schemas.microsoft.com/office/drawing/2014/main" id="{3071D074-66CD-4273-AF66-207364BA3E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4" name="Forme libre 21">
              <a:extLst>
                <a:ext uri="{FF2B5EF4-FFF2-40B4-BE49-F238E27FC236}">
                  <a16:creationId xmlns:a16="http://schemas.microsoft.com/office/drawing/2014/main" id="{4197CB22-95EA-4E41-94A6-6BCE8C0278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5" name="Forme libre 22">
              <a:extLst>
                <a:ext uri="{FF2B5EF4-FFF2-40B4-BE49-F238E27FC236}">
                  <a16:creationId xmlns:a16="http://schemas.microsoft.com/office/drawing/2014/main" id="{622F5B4E-EBC2-4021-A986-B40B49442B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sp>
          <p:nvSpPr>
            <p:cNvPr id="256" name="Forme libre 23">
              <a:extLst>
                <a:ext uri="{FF2B5EF4-FFF2-40B4-BE49-F238E27FC236}">
                  <a16:creationId xmlns:a16="http://schemas.microsoft.com/office/drawing/2014/main" id="{A1450C78-508B-412D-8354-C6AE7E9F9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fr-FR" dirty="0"/>
            </a:p>
          </p:txBody>
        </p:sp>
      </p:grpSp>
      <p:grpSp>
        <p:nvGrpSpPr>
          <p:cNvPr id="258" name="Groupe 257">
            <a:extLst>
              <a:ext uri="{FF2B5EF4-FFF2-40B4-BE49-F238E27FC236}">
                <a16:creationId xmlns:a16="http://schemas.microsoft.com/office/drawing/2014/main" id="{0D2C6055-EB42-4E7C-B358-308A54C713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81105" y="1268169"/>
            <a:ext cx="3827879" cy="4441365"/>
            <a:chOff x="4081105" y="1268169"/>
            <a:chExt cx="3827879" cy="4441365"/>
          </a:xfrm>
        </p:grpSpPr>
        <p:sp>
          <p:nvSpPr>
            <p:cNvPr id="259" name="Rectangle 258">
              <a:extLst>
                <a:ext uri="{FF2B5EF4-FFF2-40B4-BE49-F238E27FC236}">
                  <a16:creationId xmlns:a16="http://schemas.microsoft.com/office/drawing/2014/main" id="{8A0384A8-C4E8-407C-BD44-2B989327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81105" y="1268169"/>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60" name="Triangle isocèle 39">
              <a:extLst>
                <a:ext uri="{FF2B5EF4-FFF2-40B4-BE49-F238E27FC236}">
                  <a16:creationId xmlns:a16="http://schemas.microsoft.com/office/drawing/2014/main" id="{B7F9FA9E-2650-4B17-BA91-C12C0C5F9D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26234" y="5358471"/>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61" name="Rectangle 260">
              <a:extLst>
                <a:ext uri="{FF2B5EF4-FFF2-40B4-BE49-F238E27FC236}">
                  <a16:creationId xmlns:a16="http://schemas.microsoft.com/office/drawing/2014/main" id="{E96B943E-BAEE-4DC2-87CB-78F6E433D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86387" y="204228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2" name="Titre 1">
            <a:extLst>
              <a:ext uri="{FF2B5EF4-FFF2-40B4-BE49-F238E27FC236}">
                <a16:creationId xmlns:a16="http://schemas.microsoft.com/office/drawing/2014/main" id="{8C6F0267-4FF4-4ED9-AA0B-3F0869CD6AF2}"/>
              </a:ext>
            </a:extLst>
          </p:cNvPr>
          <p:cNvSpPr>
            <a:spLocks noGrp="1"/>
          </p:cNvSpPr>
          <p:nvPr>
            <p:ph type="ctrTitle"/>
          </p:nvPr>
        </p:nvSpPr>
        <p:spPr>
          <a:xfrm>
            <a:off x="4160697" y="2278611"/>
            <a:ext cx="3654569" cy="2042725"/>
          </a:xfrm>
        </p:spPr>
        <p:txBody>
          <a:bodyPr rtlCol="0">
            <a:normAutofit/>
          </a:bodyPr>
          <a:lstStyle/>
          <a:p>
            <a:pPr rtl="0"/>
            <a:r>
              <a:rPr lang="fr-FR" b="1" dirty="0"/>
              <a:t>Merci</a:t>
            </a:r>
            <a:br>
              <a:rPr lang="fr-FR" b="1" dirty="0"/>
            </a:br>
            <a:r>
              <a:rPr lang="fr-FR" sz="2400" dirty="0"/>
              <a:t>(^_^)</a:t>
            </a:r>
            <a:br>
              <a:rPr lang="fr-FR" sz="2400" dirty="0"/>
            </a:br>
            <a:br>
              <a:rPr lang="fr-FR" sz="2400" dirty="0"/>
            </a:br>
            <a:r>
              <a:rPr lang="fr-FR" sz="2400" dirty="0"/>
              <a:t>de votre attention</a:t>
            </a:r>
          </a:p>
        </p:txBody>
      </p:sp>
      <p:sp>
        <p:nvSpPr>
          <p:cNvPr id="3" name="Sous-titre 2">
            <a:extLst>
              <a:ext uri="{FF2B5EF4-FFF2-40B4-BE49-F238E27FC236}">
                <a16:creationId xmlns:a16="http://schemas.microsoft.com/office/drawing/2014/main" id="{72C3D3B9-B812-4EE1-B386-2A11800012C8}"/>
              </a:ext>
            </a:extLst>
          </p:cNvPr>
          <p:cNvSpPr>
            <a:spLocks noGrp="1"/>
          </p:cNvSpPr>
          <p:nvPr>
            <p:ph type="subTitle" idx="1"/>
          </p:nvPr>
        </p:nvSpPr>
        <p:spPr>
          <a:xfrm>
            <a:off x="895417" y="4202728"/>
            <a:ext cx="3654568" cy="1026125"/>
          </a:xfrm>
        </p:spPr>
        <p:txBody>
          <a:bodyPr rtlCol="0">
            <a:normAutofit/>
          </a:bodyPr>
          <a:lstStyle/>
          <a:p>
            <a:pPr rtl="0"/>
            <a:r>
              <a:rPr lang="fr-FR" dirty="0"/>
              <a:t>Pour toutes les classes de musique </a:t>
            </a:r>
            <a:br>
              <a:rPr lang="fr-FR" dirty="0"/>
            </a:br>
            <a:r>
              <a:rPr lang="fr-FR" dirty="0"/>
              <a:t>instruments et âge</a:t>
            </a:r>
          </a:p>
        </p:txBody>
      </p:sp>
      <p:sp>
        <p:nvSpPr>
          <p:cNvPr id="30" name="Titre 1">
            <a:extLst>
              <a:ext uri="{FF2B5EF4-FFF2-40B4-BE49-F238E27FC236}">
                <a16:creationId xmlns:a16="http://schemas.microsoft.com/office/drawing/2014/main" id="{8C6F0267-4FF4-4ED9-AA0B-3F0869CD6AF2}"/>
              </a:ext>
            </a:extLst>
          </p:cNvPr>
          <p:cNvSpPr txBox="1">
            <a:spLocks/>
          </p:cNvSpPr>
          <p:nvPr/>
        </p:nvSpPr>
        <p:spPr>
          <a:xfrm>
            <a:off x="4158127" y="1108953"/>
            <a:ext cx="3654569" cy="766159"/>
          </a:xfrm>
          <a:prstGeom prst="rect">
            <a:avLst/>
          </a:prstGeom>
        </p:spPr>
        <p:txBody>
          <a:bodyPr vert="horz" lIns="228600" tIns="228600" rIns="228600" bIns="0" rtlCol="0" anchor="b">
            <a:normAutofit fontScale="55000" lnSpcReduction="20000"/>
          </a:bodyPr>
          <a:lstStyle>
            <a:lvl1pPr algn="ctr" defTabSz="914400" rtl="0" eaLnBrk="1" latinLnBrk="0" hangingPunct="1">
              <a:lnSpc>
                <a:spcPct val="80000"/>
              </a:lnSpc>
              <a:spcBef>
                <a:spcPct val="0"/>
              </a:spcBef>
              <a:buNone/>
              <a:defRPr sz="5400" b="0" i="0" kern="1200" cap="none" spc="-150">
                <a:solidFill>
                  <a:srgbClr val="FFFEFF"/>
                </a:solidFill>
                <a:effectLst/>
                <a:latin typeface="+mj-lt"/>
                <a:ea typeface="+mj-ea"/>
                <a:cs typeface="+mj-cs"/>
              </a:defRPr>
            </a:lvl1pPr>
          </a:lstStyle>
          <a:p>
            <a:r>
              <a:rPr lang="fr-FR" b="1" dirty="0"/>
              <a:t>Fin de la présentation</a:t>
            </a:r>
            <a:endParaRPr lang="fr-FR" sz="2400" dirty="0"/>
          </a:p>
        </p:txBody>
      </p:sp>
      <p:sp>
        <p:nvSpPr>
          <p:cNvPr id="4" name="Espace réservé du numéro de diapositive 3"/>
          <p:cNvSpPr>
            <a:spLocks noGrp="1"/>
          </p:cNvSpPr>
          <p:nvPr>
            <p:ph type="sldNum" sz="quarter" idx="12"/>
          </p:nvPr>
        </p:nvSpPr>
        <p:spPr/>
        <p:txBody>
          <a:bodyPr/>
          <a:lstStyle/>
          <a:p>
            <a:pPr rtl="0"/>
            <a:fld id="{6D22F896-40B5-4ADD-8801-0D06FADFA095}" type="slidenum">
              <a:rPr lang="fr-FR" noProof="0" smtClean="0"/>
              <a:t>30</a:t>
            </a:fld>
            <a:endParaRPr lang="fr-FR" noProof="0" dirty="0"/>
          </a:p>
        </p:txBody>
      </p:sp>
    </p:spTree>
    <p:extLst>
      <p:ext uri="{BB962C8B-B14F-4D97-AF65-F5344CB8AC3E}">
        <p14:creationId xmlns:p14="http://schemas.microsoft.com/office/powerpoint/2010/main" val="1281820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CBF64E-123E-44AF-B882-D70003A73913}">
  <ds:schemaRefs>
    <ds:schemaRef ds:uri="http://schemas.microsoft.com/sharepoint/v3/contenttype/forms"/>
  </ds:schemaRefs>
</ds:datastoreItem>
</file>

<file path=customXml/itemProps2.xml><?xml version="1.0" encoding="utf-8"?>
<ds:datastoreItem xmlns:ds="http://schemas.openxmlformats.org/officeDocument/2006/customXml" ds:itemID="{3CEB87B2-AEC3-4287-83B8-6EF72FBDC4F1}">
  <ds:schemaRefs>
    <ds:schemaRef ds:uri="http://purl.org/dc/terms/"/>
    <ds:schemaRef ds:uri="http://purl.org/dc/elements/1.1/"/>
    <ds:schemaRef ds:uri="http://schemas.microsoft.com/office/2006/metadata/properties"/>
    <ds:schemaRef ds:uri="71af3243-3dd4-4a8d-8c0d-dd76da1f02a5"/>
    <ds:schemaRef ds:uri="http://schemas.microsoft.com/office/2006/documentManagement/types"/>
    <ds:schemaRef ds:uri="16c05727-aa75-4e4a-9b5f-8a80a116589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8BD871-1CCB-45B8-AA75-160EAD48C5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TotalTime>
  <Words>2392</Words>
  <Application>Microsoft Office PowerPoint</Application>
  <PresentationFormat>Grand écran</PresentationFormat>
  <Paragraphs>423</Paragraphs>
  <Slides>30</Slides>
  <Notes>30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30</vt:i4>
      </vt:variant>
    </vt:vector>
  </HeadingPairs>
  <TitlesOfParts>
    <vt:vector size="37" baseType="lpstr">
      <vt:lpstr>Arial</vt:lpstr>
      <vt:lpstr>Calibri</vt:lpstr>
      <vt:lpstr>Calibri Light</vt:lpstr>
      <vt:lpstr>Courier New</vt:lpstr>
      <vt:lpstr>Rockwell</vt:lpstr>
      <vt:lpstr>Wingdings</vt:lpstr>
      <vt:lpstr>Atlas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(^_^)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Naba Daniel DA</cp:lastModifiedBy>
  <cp:revision>12</cp:revision>
  <dcterms:created xsi:type="dcterms:W3CDTF">2019-08-07T10:53:54Z</dcterms:created>
  <dcterms:modified xsi:type="dcterms:W3CDTF">2025-06-24T15:32:56Z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