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256" r:id="rId2"/>
    <p:sldId id="257" r:id="rId3"/>
    <p:sldId id="320" r:id="rId4"/>
    <p:sldId id="322" r:id="rId5"/>
    <p:sldId id="301" r:id="rId6"/>
    <p:sldId id="305" r:id="rId7"/>
    <p:sldId id="323" r:id="rId8"/>
    <p:sldId id="306" r:id="rId9"/>
    <p:sldId id="307" r:id="rId10"/>
    <p:sldId id="309" r:id="rId11"/>
    <p:sldId id="324" r:id="rId12"/>
    <p:sldId id="325" r:id="rId13"/>
    <p:sldId id="326" r:id="rId14"/>
    <p:sldId id="328" r:id="rId15"/>
    <p:sldId id="341" r:id="rId16"/>
    <p:sldId id="339" r:id="rId17"/>
    <p:sldId id="340" r:id="rId18"/>
    <p:sldId id="330" r:id="rId19"/>
    <p:sldId id="331" r:id="rId20"/>
    <p:sldId id="332" r:id="rId21"/>
    <p:sldId id="333" r:id="rId22"/>
    <p:sldId id="334" r:id="rId23"/>
    <p:sldId id="335" r:id="rId24"/>
    <p:sldId id="338" r:id="rId25"/>
    <p:sldId id="336" r:id="rId26"/>
    <p:sldId id="337" r:id="rId27"/>
    <p:sldId id="342" r:id="rId28"/>
    <p:sldId id="321" r:id="rId29"/>
    <p:sldId id="299" r:id="rId3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7961BC22-500C-4453-81B0-32326DB140EB}">
          <p14:sldIdLst>
            <p14:sldId id="256"/>
          </p14:sldIdLst>
        </p14:section>
        <p14:section name="Section sans titre" id="{D92C96FB-64A9-4A1D-8161-E3FC705E0AEC}">
          <p14:sldIdLst>
            <p14:sldId id="257"/>
            <p14:sldId id="320"/>
            <p14:sldId id="322"/>
            <p14:sldId id="301"/>
            <p14:sldId id="305"/>
            <p14:sldId id="323"/>
            <p14:sldId id="306"/>
            <p14:sldId id="307"/>
            <p14:sldId id="309"/>
            <p14:sldId id="324"/>
            <p14:sldId id="325"/>
            <p14:sldId id="326"/>
          </p14:sldIdLst>
        </p14:section>
        <p14:section name="Système national de production statistique LBC/FT" id="{3B9FBAF1-6F8D-4E1C-B4FC-932C6240543F}">
          <p14:sldIdLst>
            <p14:sldId id="328"/>
            <p14:sldId id="341"/>
            <p14:sldId id="339"/>
            <p14:sldId id="340"/>
            <p14:sldId id="330"/>
            <p14:sldId id="331"/>
            <p14:sldId id="332"/>
            <p14:sldId id="333"/>
            <p14:sldId id="334"/>
            <p14:sldId id="335"/>
            <p14:sldId id="338"/>
            <p14:sldId id="336"/>
            <p14:sldId id="337"/>
            <p14:sldId id="342"/>
            <p14:sldId id="321"/>
            <p14:sldId id="299"/>
          </p14:sldIdLst>
        </p14:section>
      </p14:sectionLst>
    </p:ext>
    <p:ext uri="{EFAFB233-063F-42B5-8137-9DF3F51BA10A}">
      <p15:sldGuideLst xmlns:p15="http://schemas.microsoft.com/office/powerpoint/2012/main">
        <p15:guide id="1" pos="3792" userDrawn="1">
          <p15:clr>
            <a:srgbClr val="A4A3A4"/>
          </p15:clr>
        </p15:guide>
        <p15:guide id="2" orient="horz" pos="211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1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30" autoAdjust="0"/>
    <p:restoredTop sz="94660"/>
  </p:normalViewPr>
  <p:slideViewPr>
    <p:cSldViewPr snapToGrid="0" showGuides="1">
      <p:cViewPr varScale="1">
        <p:scale>
          <a:sx n="56" d="100"/>
          <a:sy n="56" d="100"/>
        </p:scale>
        <p:origin x="816" y="44"/>
      </p:cViewPr>
      <p:guideLst>
        <p:guide pos="3792"/>
        <p:guide orient="horz" pos="211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9CED96-068A-4274-8614-CE8858D45159}" type="datetimeFigureOut">
              <a:rPr lang="fr-FR" smtClean="0"/>
              <a:t>25/06/2025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9DBC96-224C-4F47-B1D0-6020CB55D1D9}" type="slidenum">
              <a:rPr lang="fr-FR" smtClean="0"/>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79B6A9C7-AB87-4A5E-B37B-74C7E5447FF1}" type="datetimeFigureOut">
              <a:rPr lang="fr-FR" smtClean="0"/>
              <a:t>25/06/2025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2338876-5322-4FB3-BE73-E09262FAEB3D}"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hasCustomPrompt="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9B6A9C7-AB87-4A5E-B37B-74C7E5447FF1}" type="datetimeFigureOut">
              <a:rPr lang="fr-FR" smtClean="0"/>
              <a:t>25/06/2025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2338876-5322-4FB3-BE73-E09262FAEB3D}"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79B6A9C7-AB87-4A5E-B37B-74C7E5447FF1}" type="datetimeFigureOut">
              <a:rPr lang="fr-FR" smtClean="0"/>
              <a:t>25/06/2025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2338876-5322-4FB3-BE73-E09262FAEB3D}"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hasCustomPrompt="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hasCustomPrompt="1"/>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79B6A9C7-AB87-4A5E-B37B-74C7E5447FF1}" type="datetimeFigureOut">
              <a:rPr lang="fr-FR" smtClean="0"/>
              <a:t>25/06/2025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2338876-5322-4FB3-BE73-E09262FAEB3D}"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hasCustomPrompt="1"/>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hasCustomPrompt="1"/>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79B6A9C7-AB87-4A5E-B37B-74C7E5447FF1}" type="datetimeFigureOut">
              <a:rPr lang="fr-FR" smtClean="0"/>
              <a:t>25/06/2025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2338876-5322-4FB3-BE73-E09262FAEB3D}"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79B6A9C7-AB87-4A5E-B37B-74C7E5447FF1}" type="datetimeFigureOut">
              <a:rPr lang="fr-FR" smtClean="0"/>
              <a:t>25/06/2025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2338876-5322-4FB3-BE73-E09262FAEB3D}"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9B6A9C7-AB87-4A5E-B37B-74C7E5447FF1}" type="datetimeFigureOut">
              <a:rPr lang="fr-FR" smtClean="0"/>
              <a:t>25/06/2025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2338876-5322-4FB3-BE73-E09262FAEB3D}"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79B6A9C7-AB87-4A5E-B37B-74C7E5447FF1}" type="datetimeFigureOut">
              <a:rPr lang="fr-FR" smtClean="0"/>
              <a:t>25/06/2025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2338876-5322-4FB3-BE73-E09262FAEB3D}"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79B6A9C7-AB87-4A5E-B37B-74C7E5447FF1}" type="datetimeFigureOut">
              <a:rPr lang="fr-FR" smtClean="0"/>
              <a:t>25/06/2025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2338876-5322-4FB3-BE73-E09262FAEB3D}"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hasCustomPrompt="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9B6A9C7-AB87-4A5E-B37B-74C7E5447FF1}" type="datetimeFigureOut">
              <a:rPr lang="fr-FR" smtClean="0"/>
              <a:t>25/06/2025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2338876-5322-4FB3-BE73-E09262FAEB3D}"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hasCustomPrompt="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9B6A9C7-AB87-4A5E-B37B-74C7E5447FF1}" type="datetimeFigureOut">
              <a:rPr lang="fr-FR" smtClean="0"/>
              <a:t>25/06/2025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2338876-5322-4FB3-BE73-E09262FAEB3D}"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B6A9C7-AB87-4A5E-B37B-74C7E5447FF1}" type="datetimeFigureOut">
              <a:rPr lang="fr-FR" smtClean="0"/>
              <a:t>25/06/2025</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338876-5322-4FB3-BE73-E09262FAEB3D}"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6563" y="518672"/>
            <a:ext cx="4998607" cy="568377"/>
          </a:xfrm>
          <a:prstGeom prst="rect">
            <a:avLst/>
          </a:prstGeom>
        </p:spPr>
      </p:pic>
      <p:sp>
        <p:nvSpPr>
          <p:cNvPr id="8" name="ZoneTexte 7"/>
          <p:cNvSpPr txBox="1"/>
          <p:nvPr/>
        </p:nvSpPr>
        <p:spPr>
          <a:xfrm>
            <a:off x="643378" y="387361"/>
            <a:ext cx="4697655" cy="830997"/>
          </a:xfrm>
          <a:prstGeom prst="rect">
            <a:avLst/>
          </a:prstGeom>
          <a:noFill/>
        </p:spPr>
        <p:txBody>
          <a:bodyPr wrap="square" rtlCol="0">
            <a:spAutoFit/>
          </a:bodyPr>
          <a:lstStyle/>
          <a:p>
            <a:pPr algn="ctr"/>
            <a:r>
              <a:rPr lang="fr-FR" sz="2400" b="1" dirty="0">
                <a:latin typeface="Times New Roman" panose="02020603050405020304" pitchFamily="18" charset="0"/>
                <a:cs typeface="Times New Roman" panose="02020603050405020304" pitchFamily="18" charset="0"/>
              </a:rPr>
              <a:t>MINISTERE DES FINANCES</a:t>
            </a:r>
          </a:p>
          <a:p>
            <a:pPr algn="ctr"/>
            <a:r>
              <a:rPr lang="fr-FR" sz="2400" b="1" dirty="0">
                <a:latin typeface="Times New Roman" panose="02020603050405020304" pitchFamily="18" charset="0"/>
                <a:cs typeface="Times New Roman" panose="02020603050405020304" pitchFamily="18" charset="0"/>
              </a:rPr>
              <a:t>ET DU BUDGET</a:t>
            </a:r>
          </a:p>
        </p:txBody>
      </p:sp>
      <p:sp>
        <p:nvSpPr>
          <p:cNvPr id="9" name="ZoneTexte 8"/>
          <p:cNvSpPr txBox="1"/>
          <p:nvPr/>
        </p:nvSpPr>
        <p:spPr>
          <a:xfrm>
            <a:off x="6096000" y="3594979"/>
            <a:ext cx="5754365" cy="1323439"/>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DIAKITE Alassane</a:t>
            </a:r>
          </a:p>
          <a:p>
            <a:r>
              <a:rPr lang="fr-FR" b="1" i="1" dirty="0">
                <a:latin typeface="Times New Roman" panose="02020603050405020304" pitchFamily="18" charset="0"/>
                <a:cs typeface="Times New Roman" panose="02020603050405020304" pitchFamily="18" charset="0"/>
              </a:rPr>
              <a:t>     Administrateur des services financiers</a:t>
            </a:r>
          </a:p>
          <a:p>
            <a:r>
              <a:rPr lang="fr-FR" b="1" i="1" dirty="0">
                <a:latin typeface="Times New Roman" panose="02020603050405020304" pitchFamily="18" charset="0"/>
                <a:cs typeface="Times New Roman" panose="02020603050405020304" pitchFamily="18" charset="0"/>
              </a:rPr>
              <a:t>      Ingénieur Statisticien                                                                   </a:t>
            </a:r>
          </a:p>
          <a:p>
            <a:r>
              <a:rPr lang="fr-FR" b="1" i="1" dirty="0">
                <a:latin typeface="Times New Roman" panose="02020603050405020304" pitchFamily="18" charset="0"/>
                <a:cs typeface="Times New Roman" panose="02020603050405020304" pitchFamily="18" charset="0"/>
              </a:rPr>
              <a:t>     Directeur, AGRAC</a:t>
            </a:r>
            <a:r>
              <a:rPr lang="fr-FR" sz="2400" b="1" dirty="0">
                <a:latin typeface="Times New Roman" panose="02020603050405020304" pitchFamily="18" charset="0"/>
                <a:cs typeface="Times New Roman" panose="02020603050405020304" pitchFamily="18" charset="0"/>
              </a:rPr>
              <a:t> </a:t>
            </a:r>
          </a:p>
        </p:txBody>
      </p:sp>
      <p:sp>
        <p:nvSpPr>
          <p:cNvPr id="10" name="Titre 9"/>
          <p:cNvSpPr>
            <a:spLocks noGrp="1"/>
          </p:cNvSpPr>
          <p:nvPr>
            <p:ph type="title"/>
          </p:nvPr>
        </p:nvSpPr>
        <p:spPr>
          <a:xfrm>
            <a:off x="-128398" y="1594820"/>
            <a:ext cx="7715250" cy="1492388"/>
          </a:xfrm>
        </p:spPr>
        <p:txBody>
          <a:bodyPr>
            <a:noAutofit/>
          </a:bodyPr>
          <a:lstStyle/>
          <a:p>
            <a:pPr algn="ctr"/>
            <a:r>
              <a:rPr lang="fr-FR" sz="4400" b="1" dirty="0">
                <a:solidFill>
                  <a:srgbClr val="002060"/>
                </a:solidFill>
                <a:latin typeface="Times New Roman" panose="02020603050405020304" pitchFamily="18" charset="0"/>
                <a:cs typeface="Times New Roman" panose="02020603050405020304" pitchFamily="18" charset="0"/>
              </a:rPr>
              <a:t>Les statistiques en matière de LBC/FT</a:t>
            </a:r>
            <a:endParaRPr lang="fr-FR" sz="4400" dirty="0">
              <a:solidFill>
                <a:srgbClr val="002060"/>
              </a:solidFill>
              <a:latin typeface="Times New Roman" panose="02020603050405020304" pitchFamily="18" charset="0"/>
              <a:cs typeface="Times New Roman" panose="02020603050405020304" pitchFamily="18" charset="0"/>
            </a:endParaRP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3147" y="3235054"/>
            <a:ext cx="2202132" cy="1683364"/>
          </a:xfrm>
          <a:prstGeom prst="rect">
            <a:avLst/>
          </a:prstGeom>
        </p:spPr>
      </p:pic>
      <p:sp>
        <p:nvSpPr>
          <p:cNvPr id="3" name="ZoneTexte 2"/>
          <p:cNvSpPr txBox="1"/>
          <p:nvPr/>
        </p:nvSpPr>
        <p:spPr>
          <a:xfrm>
            <a:off x="6096000" y="5132088"/>
            <a:ext cx="6223288" cy="677108"/>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Docteur EKRA</a:t>
            </a:r>
            <a:r>
              <a:rPr lang="fr-FR" b="1" i="1" dirty="0">
                <a:latin typeface="Times New Roman" panose="02020603050405020304" pitchFamily="18" charset="0"/>
                <a:cs typeface="Times New Roman" panose="02020603050405020304" pitchFamily="18" charset="0"/>
              </a:rPr>
              <a:t>                                                                                   </a:t>
            </a:r>
          </a:p>
          <a:p>
            <a:r>
              <a:rPr lang="fr-FR" b="1" i="1" dirty="0">
                <a:latin typeface="Times New Roman" panose="02020603050405020304" pitchFamily="18" charset="0"/>
                <a:cs typeface="Times New Roman" panose="02020603050405020304" pitchFamily="18" charset="0"/>
              </a:rPr>
              <a:t>     Responsable Service Statistique du Comité de Coordination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0433" y="1446931"/>
            <a:ext cx="11941567" cy="5557836"/>
          </a:xfrm>
        </p:spPr>
        <p:txBody>
          <a:bodyPr>
            <a:noAutofit/>
          </a:bodyPr>
          <a:lstStyle/>
          <a:p>
            <a:pPr marL="628650" indent="-628650"/>
            <a:r>
              <a:rPr lang="fr-FR" b="1" dirty="0">
                <a:solidFill>
                  <a:schemeClr val="tx1"/>
                </a:solidFill>
                <a:latin typeface="Times New Roman" panose="02020603050405020304" pitchFamily="18" charset="0"/>
                <a:cs typeface="Times New Roman" panose="02020603050405020304" pitchFamily="18" charset="0"/>
              </a:rPr>
              <a:t>   </a:t>
            </a:r>
            <a:r>
              <a:rPr lang="fr-FR" sz="3200" b="1" dirty="0">
                <a:solidFill>
                  <a:schemeClr val="tx1"/>
                </a:solidFill>
                <a:latin typeface="Times New Roman" panose="02020603050405020304" pitchFamily="18" charset="0"/>
                <a:cs typeface="Times New Roman" panose="02020603050405020304" pitchFamily="18" charset="0"/>
              </a:rPr>
              <a:t>INTRODUCTION</a:t>
            </a:r>
            <a:br>
              <a:rPr lang="fr-FR" sz="3200" b="1" dirty="0">
                <a:solidFill>
                  <a:schemeClr val="tx1"/>
                </a:solidFill>
                <a:latin typeface="Times New Roman" panose="02020603050405020304" pitchFamily="18" charset="0"/>
                <a:cs typeface="Times New Roman" panose="02020603050405020304" pitchFamily="18" charset="0"/>
              </a:rPr>
            </a:br>
            <a:br>
              <a:rPr lang="fr-FR" sz="3200" b="1" dirty="0">
                <a:solidFill>
                  <a:schemeClr val="tx1"/>
                </a:solidFill>
                <a:latin typeface="Times New Roman" panose="02020603050405020304" pitchFamily="18" charset="0"/>
                <a:cs typeface="Times New Roman" panose="02020603050405020304" pitchFamily="18" charset="0"/>
              </a:rPr>
            </a:br>
            <a:r>
              <a:rPr lang="fr-FR" sz="3200" b="1" dirty="0">
                <a:solidFill>
                  <a:srgbClr val="002060"/>
                </a:solidFill>
                <a:latin typeface="Times New Roman" panose="02020603050405020304" pitchFamily="18" charset="0"/>
                <a:cs typeface="Times New Roman" panose="02020603050405020304" pitchFamily="18" charset="0"/>
              </a:rPr>
              <a:t>PARTIE 1 : Production statistique en matière de LBC/FT</a:t>
            </a:r>
            <a:br>
              <a:rPr lang="fr-FR" sz="3200" b="1" dirty="0">
                <a:solidFill>
                  <a:schemeClr val="tx1"/>
                </a:solidFill>
                <a:latin typeface="Times New Roman" panose="02020603050405020304" pitchFamily="18" charset="0"/>
                <a:cs typeface="Times New Roman" panose="02020603050405020304" pitchFamily="18" charset="0"/>
              </a:rPr>
            </a:br>
            <a:r>
              <a:rPr lang="fr-FR" sz="3200" b="1" dirty="0">
                <a:solidFill>
                  <a:schemeClr val="tx1"/>
                </a:solidFill>
                <a:latin typeface="Times New Roman" panose="02020603050405020304" pitchFamily="18" charset="0"/>
                <a:cs typeface="Times New Roman" panose="02020603050405020304" pitchFamily="18" charset="0"/>
              </a:rPr>
              <a:t>   </a:t>
            </a:r>
            <a:r>
              <a:rPr lang="fr-FR" sz="2000" b="1" dirty="0">
                <a:solidFill>
                  <a:schemeClr val="tx1"/>
                </a:solidFill>
                <a:latin typeface="Times New Roman" panose="02020603050405020304" pitchFamily="18" charset="0"/>
                <a:cs typeface="Times New Roman" panose="02020603050405020304" pitchFamily="18" charset="0"/>
              </a:rPr>
              <a:t>1- Importance de la production statistique LBC/FT	</a:t>
            </a:r>
            <a:br>
              <a:rPr lang="fr-FR" sz="2000" b="1" dirty="0">
                <a:solidFill>
                  <a:schemeClr val="tx1"/>
                </a:solidFill>
                <a:latin typeface="Times New Roman" panose="02020603050405020304" pitchFamily="18" charset="0"/>
                <a:cs typeface="Times New Roman" panose="02020603050405020304" pitchFamily="18" charset="0"/>
              </a:rPr>
            </a:br>
            <a:r>
              <a:rPr lang="fr-FR" sz="2000" b="1" dirty="0">
                <a:solidFill>
                  <a:schemeClr val="tx1"/>
                </a:solidFill>
                <a:latin typeface="Times New Roman" panose="02020603050405020304" pitchFamily="18" charset="0"/>
                <a:cs typeface="Times New Roman" panose="02020603050405020304" pitchFamily="18" charset="0"/>
              </a:rPr>
              <a:t>     2- Qualité des statistiques</a:t>
            </a:r>
            <a:br>
              <a:rPr lang="fr-FR" sz="2000" dirty="0">
                <a:solidFill>
                  <a:schemeClr val="tx1"/>
                </a:solidFill>
                <a:latin typeface="Times New Roman" panose="02020603050405020304" pitchFamily="18" charset="0"/>
                <a:cs typeface="Times New Roman" panose="02020603050405020304" pitchFamily="18" charset="0"/>
              </a:rPr>
            </a:br>
            <a:br>
              <a:rPr lang="fr-FR" sz="3200" b="1" dirty="0">
                <a:solidFill>
                  <a:schemeClr val="tx1"/>
                </a:solidFill>
                <a:latin typeface="Times New Roman" panose="02020603050405020304" pitchFamily="18" charset="0"/>
                <a:cs typeface="Times New Roman" panose="02020603050405020304" pitchFamily="18" charset="0"/>
              </a:rPr>
            </a:br>
            <a:r>
              <a:rPr lang="fr-FR" sz="3200" b="1" dirty="0">
                <a:solidFill>
                  <a:srgbClr val="002060"/>
                </a:solidFill>
                <a:latin typeface="Times New Roman" panose="02020603050405020304" pitchFamily="18" charset="0"/>
                <a:cs typeface="Times New Roman" panose="02020603050405020304" pitchFamily="18" charset="0"/>
              </a:rPr>
              <a:t>PARTIE 2 : Système national de production statistique LBC/FT</a:t>
            </a:r>
            <a:br>
              <a:rPr lang="fr-FR" sz="3200" b="1" dirty="0">
                <a:solidFill>
                  <a:srgbClr val="002060"/>
                </a:solidFill>
                <a:latin typeface="Times New Roman" panose="02020603050405020304" pitchFamily="18" charset="0"/>
                <a:cs typeface="Times New Roman" panose="02020603050405020304" pitchFamily="18" charset="0"/>
              </a:rPr>
            </a:br>
            <a:r>
              <a:rPr lang="fr-FR" sz="3200" b="1" dirty="0">
                <a:solidFill>
                  <a:srgbClr val="002060"/>
                </a:solidFill>
                <a:latin typeface="Times New Roman" panose="02020603050405020304" pitchFamily="18" charset="0"/>
                <a:cs typeface="Times New Roman" panose="02020603050405020304" pitchFamily="18" charset="0"/>
              </a:rPr>
              <a:t>  </a:t>
            </a:r>
            <a:r>
              <a:rPr lang="fr-FR" sz="2000" b="1" dirty="0">
                <a:latin typeface="Times New Roman" panose="02020603050405020304" pitchFamily="18" charset="0"/>
                <a:cs typeface="Times New Roman" panose="02020603050405020304" pitchFamily="18" charset="0"/>
                <a:sym typeface="+mn-ea"/>
              </a:rPr>
              <a:t>1- Cadre légal de la production statistique LBC/FT	</a:t>
            </a:r>
            <a:br>
              <a:rPr lang="fr-FR" sz="2000" b="1" dirty="0">
                <a:latin typeface="Times New Roman" panose="02020603050405020304" pitchFamily="18" charset="0"/>
                <a:cs typeface="Times New Roman" panose="02020603050405020304" pitchFamily="18" charset="0"/>
                <a:sym typeface="+mn-ea"/>
              </a:rPr>
            </a:br>
            <a:r>
              <a:rPr lang="fr-FR" sz="2000" b="1" dirty="0">
                <a:latin typeface="Times New Roman" panose="02020603050405020304" pitchFamily="18" charset="0"/>
                <a:cs typeface="Times New Roman" panose="02020603050405020304" pitchFamily="18" charset="0"/>
                <a:sym typeface="+mn-ea"/>
              </a:rPr>
              <a:t>   2- Cadre institutionnel de la production statistique LBC/FT</a:t>
            </a:r>
            <a:br>
              <a:rPr lang="fr-FR" sz="2000" b="1" dirty="0">
                <a:latin typeface="Times New Roman" panose="02020603050405020304" pitchFamily="18" charset="0"/>
                <a:cs typeface="Times New Roman" panose="02020603050405020304" pitchFamily="18" charset="0"/>
                <a:sym typeface="+mn-ea"/>
              </a:rPr>
            </a:br>
            <a:r>
              <a:rPr lang="fr-FR" sz="2000" b="1" dirty="0">
                <a:latin typeface="Times New Roman" panose="02020603050405020304" pitchFamily="18" charset="0"/>
                <a:cs typeface="Times New Roman" panose="02020603050405020304" pitchFamily="18" charset="0"/>
                <a:sym typeface="+mn-ea"/>
              </a:rPr>
              <a:t>   3- Organisation et Fonctionnement du srevice</a:t>
            </a:r>
            <a:br>
              <a:rPr lang="fr-FR" sz="2000" b="1" dirty="0">
                <a:latin typeface="Times New Roman" panose="02020603050405020304" pitchFamily="18" charset="0"/>
                <a:cs typeface="Times New Roman" panose="02020603050405020304" pitchFamily="18" charset="0"/>
                <a:sym typeface="+mn-ea"/>
              </a:rPr>
            </a:br>
            <a:r>
              <a:rPr lang="fr-FR" sz="2000" b="1" dirty="0">
                <a:latin typeface="Times New Roman" panose="02020603050405020304" pitchFamily="18" charset="0"/>
                <a:cs typeface="Times New Roman" panose="02020603050405020304" pitchFamily="18" charset="0"/>
                <a:sym typeface="+mn-ea"/>
              </a:rPr>
              <a:t>   4-Cadre de Collaboration Interinstitutionnelle</a:t>
            </a:r>
            <a:br>
              <a:rPr lang="fr-FR" sz="3200" b="1" dirty="0">
                <a:solidFill>
                  <a:srgbClr val="002060"/>
                </a:solidFill>
                <a:latin typeface="Times New Roman" panose="02020603050405020304" pitchFamily="18" charset="0"/>
                <a:cs typeface="Times New Roman" panose="02020603050405020304" pitchFamily="18" charset="0"/>
              </a:rPr>
            </a:br>
            <a:br>
              <a:rPr lang="fr-FR" sz="3200" b="1" dirty="0">
                <a:solidFill>
                  <a:schemeClr val="tx1"/>
                </a:solidFill>
                <a:latin typeface="Times New Roman" panose="02020603050405020304" pitchFamily="18" charset="0"/>
                <a:cs typeface="Times New Roman" panose="02020603050405020304" pitchFamily="18" charset="0"/>
              </a:rPr>
            </a:br>
            <a:r>
              <a:rPr lang="fr-FR" sz="3200" b="1" dirty="0">
                <a:solidFill>
                  <a:schemeClr val="tx1"/>
                </a:solidFill>
                <a:latin typeface="Times New Roman" panose="02020603050405020304" pitchFamily="18" charset="0"/>
                <a:cs typeface="Times New Roman" panose="02020603050405020304" pitchFamily="18" charset="0"/>
              </a:rPr>
              <a:t>CONCLUSION   </a:t>
            </a:r>
            <a:br>
              <a:rPr lang="fr-FR" sz="3200" dirty="0">
                <a:solidFill>
                  <a:srgbClr val="FF0000"/>
                </a:solidFill>
                <a:latin typeface="Times New Roman" panose="02020603050405020304" pitchFamily="18" charset="0"/>
                <a:cs typeface="Times New Roman" panose="02020603050405020304" pitchFamily="18" charset="0"/>
              </a:rPr>
            </a:br>
            <a:br>
              <a:rPr lang="fr-FR" sz="1800" dirty="0">
                <a:solidFill>
                  <a:srgbClr val="FF0000"/>
                </a:solidFill>
                <a:latin typeface="Times New Roman" panose="02020603050405020304" pitchFamily="18" charset="0"/>
                <a:cs typeface="Times New Roman" panose="02020603050405020304" pitchFamily="18" charset="0"/>
              </a:rPr>
            </a:br>
            <a:endParaRPr lang="fr-FR" sz="1800" dirty="0">
              <a:solidFill>
                <a:srgbClr val="FF0000"/>
              </a:solidFill>
              <a:latin typeface="Times New Roman" panose="02020603050405020304" pitchFamily="18" charset="0"/>
              <a:cs typeface="Times New Roman" panose="02020603050405020304" pitchFamily="18" charset="0"/>
            </a:endParaRPr>
          </a:p>
        </p:txBody>
      </p:sp>
      <p:sp>
        <p:nvSpPr>
          <p:cNvPr id="3" name="ZoneTexte 2"/>
          <p:cNvSpPr txBox="1"/>
          <p:nvPr/>
        </p:nvSpPr>
        <p:spPr>
          <a:xfrm>
            <a:off x="2394870" y="133787"/>
            <a:ext cx="7786042" cy="830997"/>
          </a:xfrm>
          <a:prstGeom prst="rect">
            <a:avLst/>
          </a:prstGeom>
          <a:noFill/>
        </p:spPr>
        <p:txBody>
          <a:bodyPr wrap="none" rtlCol="0">
            <a:spAutoFit/>
          </a:bodyPr>
          <a:lstStyle/>
          <a:p>
            <a:r>
              <a:rPr lang="fr-FR" sz="4800" b="1" dirty="0">
                <a:solidFill>
                  <a:srgbClr val="0070C0"/>
                </a:solidFill>
                <a:latin typeface="Times New Roman" panose="02020603050405020304" pitchFamily="18" charset="0"/>
                <a:cs typeface="Times New Roman" panose="02020603050405020304" pitchFamily="18" charset="0"/>
              </a:rPr>
              <a:t>PLAN DE PRESENTATION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27448" y="464236"/>
            <a:ext cx="5815013" cy="633190"/>
          </a:xfrm>
        </p:spPr>
        <p:txBody>
          <a:bodyPr>
            <a:noAutofit/>
          </a:bodyPr>
          <a:lstStyle/>
          <a:p>
            <a:r>
              <a:rPr lang="fr-FR" sz="4000" b="1" dirty="0">
                <a:solidFill>
                  <a:srgbClr val="00B0F0"/>
                </a:solidFill>
                <a:latin typeface="Times New Roman" panose="02020603050405020304" pitchFamily="18" charset="0"/>
                <a:cs typeface="Times New Roman" panose="02020603050405020304" pitchFamily="18" charset="0"/>
              </a:rPr>
              <a:t>INTRODUCTION </a:t>
            </a:r>
            <a:r>
              <a:rPr lang="fr-FR" sz="2800" b="1" dirty="0">
                <a:solidFill>
                  <a:srgbClr val="00B0F0"/>
                </a:solidFill>
                <a:latin typeface="Times New Roman" panose="02020603050405020304" pitchFamily="18" charset="0"/>
                <a:cs typeface="Times New Roman" panose="02020603050405020304" pitchFamily="18" charset="0"/>
              </a:rPr>
              <a:t>(1/2)</a:t>
            </a:r>
          </a:p>
        </p:txBody>
      </p:sp>
      <p:sp>
        <p:nvSpPr>
          <p:cNvPr id="3" name="Titre 1"/>
          <p:cNvSpPr txBox="1"/>
          <p:nvPr/>
        </p:nvSpPr>
        <p:spPr>
          <a:xfrm>
            <a:off x="1030700" y="1226527"/>
            <a:ext cx="10291228" cy="459280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fr-FR" sz="2500" dirty="0">
                <a:latin typeface="Times New Roman" panose="02020603050405020304" pitchFamily="18" charset="0"/>
                <a:cs typeface="Times New Roman" panose="02020603050405020304" pitchFamily="18" charset="0"/>
              </a:rPr>
              <a:t>Les études </a:t>
            </a:r>
            <a:r>
              <a:rPr lang="fr-FR" sz="2400" dirty="0">
                <a:latin typeface="Times New Roman" panose="02020603050405020304" pitchFamily="18" charset="0"/>
                <a:cs typeface="Times New Roman" panose="02020603050405020304" pitchFamily="18" charset="0"/>
              </a:rPr>
              <a:t>menées par le </a:t>
            </a:r>
            <a:r>
              <a:rPr lang="fr-FR" sz="2500" dirty="0">
                <a:latin typeface="Times New Roman" panose="02020603050405020304" pitchFamily="18" charset="0"/>
                <a:cs typeface="Times New Roman" panose="02020603050405020304" pitchFamily="18" charset="0"/>
              </a:rPr>
              <a:t>Fonds monétaire international (</a:t>
            </a:r>
            <a:r>
              <a:rPr lang="fr-FR" sz="2500" b="1" dirty="0">
                <a:latin typeface="Times New Roman" panose="02020603050405020304" pitchFamily="18" charset="0"/>
                <a:cs typeface="Times New Roman" panose="02020603050405020304" pitchFamily="18" charset="0"/>
              </a:rPr>
              <a:t>FMI</a:t>
            </a:r>
            <a:r>
              <a:rPr lang="fr-FR" sz="2500" dirty="0">
                <a:latin typeface="Times New Roman" panose="02020603050405020304" pitchFamily="18" charset="0"/>
                <a:cs typeface="Times New Roman" panose="02020603050405020304" pitchFamily="18" charset="0"/>
              </a:rPr>
              <a:t>) et les évaluations menées par le </a:t>
            </a:r>
            <a:r>
              <a:rPr lang="fr-FR" sz="2500" b="1" dirty="0">
                <a:latin typeface="Times New Roman" panose="02020603050405020304" pitchFamily="18" charset="0"/>
                <a:cs typeface="Times New Roman" panose="02020603050405020304" pitchFamily="18" charset="0"/>
              </a:rPr>
              <a:t>GAFI</a:t>
            </a:r>
            <a:r>
              <a:rPr lang="fr-FR" sz="2500" dirty="0">
                <a:latin typeface="Times New Roman" panose="02020603050405020304" pitchFamily="18" charset="0"/>
                <a:cs typeface="Times New Roman" panose="02020603050405020304" pitchFamily="18" charset="0"/>
              </a:rPr>
              <a:t> et d'autres organismes d'évaluation ont révélé que les </a:t>
            </a:r>
            <a:r>
              <a:rPr lang="fr-FR" sz="2500" i="1" dirty="0">
                <a:latin typeface="Times New Roman" panose="02020603050405020304" pitchFamily="18" charset="0"/>
                <a:cs typeface="Times New Roman" panose="02020603050405020304" pitchFamily="18" charset="0"/>
              </a:rPr>
              <a:t>statistiques produites par les pays ne sont souvent </a:t>
            </a:r>
            <a:r>
              <a:rPr lang="fr-FR" sz="2500" b="1" i="1" dirty="0">
                <a:latin typeface="Times New Roman" panose="02020603050405020304" pitchFamily="18" charset="0"/>
                <a:cs typeface="Times New Roman" panose="02020603050405020304" pitchFamily="18" charset="0"/>
              </a:rPr>
              <a:t>pas complètes ou fiables </a:t>
            </a:r>
            <a:r>
              <a:rPr lang="fr-FR" sz="2500" i="1" dirty="0">
                <a:latin typeface="Times New Roman" panose="02020603050405020304" pitchFamily="18" charset="0"/>
                <a:cs typeface="Times New Roman" panose="02020603050405020304" pitchFamily="18" charset="0"/>
              </a:rPr>
              <a:t>pour éclairer l'évaluation du système de LBC/FT d'un pays. </a:t>
            </a:r>
          </a:p>
          <a:p>
            <a:pPr algn="just"/>
            <a:endParaRPr lang="fr-FR" sz="2500" i="1" dirty="0">
              <a:latin typeface="Times New Roman" panose="02020603050405020304" pitchFamily="18" charset="0"/>
              <a:cs typeface="Times New Roman" panose="02020603050405020304" pitchFamily="18" charset="0"/>
            </a:endParaRPr>
          </a:p>
          <a:p>
            <a:pPr algn="just"/>
            <a:r>
              <a:rPr lang="fr-FR" sz="2500" dirty="0">
                <a:latin typeface="Times New Roman" panose="02020603050405020304" pitchFamily="18" charset="0"/>
                <a:cs typeface="Times New Roman" panose="02020603050405020304" pitchFamily="18" charset="0"/>
              </a:rPr>
              <a:t>Lorsqu'elles sont disponibles, les statistiques </a:t>
            </a:r>
            <a:r>
              <a:rPr lang="fr-FR" sz="2500" b="1" dirty="0">
                <a:latin typeface="Times New Roman" panose="02020603050405020304" pitchFamily="18" charset="0"/>
                <a:cs typeface="Times New Roman" panose="02020603050405020304" pitchFamily="18" charset="0"/>
              </a:rPr>
              <a:t>peuvent ne pas être collectées efficacement</a:t>
            </a:r>
            <a:r>
              <a:rPr lang="fr-FR" sz="2500" dirty="0">
                <a:latin typeface="Times New Roman" panose="02020603050405020304" pitchFamily="18" charset="0"/>
                <a:cs typeface="Times New Roman" panose="02020603050405020304" pitchFamily="18" charset="0"/>
              </a:rPr>
              <a:t> par les pays ou analysées de manière cohérente par les utilisateurs. </a:t>
            </a:r>
          </a:p>
          <a:p>
            <a:pPr algn="just"/>
            <a:endParaRPr lang="fr-FR" sz="2500" dirty="0">
              <a:latin typeface="Times New Roman" panose="02020603050405020304" pitchFamily="18" charset="0"/>
              <a:cs typeface="Times New Roman" panose="02020603050405020304" pitchFamily="18" charset="0"/>
            </a:endParaRPr>
          </a:p>
          <a:p>
            <a:pPr algn="just"/>
            <a:r>
              <a:rPr lang="fr-FR" sz="2500" dirty="0">
                <a:latin typeface="Times New Roman" panose="02020603050405020304" pitchFamily="18" charset="0"/>
                <a:cs typeface="Times New Roman" panose="02020603050405020304" pitchFamily="18" charset="0"/>
              </a:rPr>
              <a:t>De plus, les statistiques </a:t>
            </a:r>
            <a:r>
              <a:rPr lang="fr-FR" sz="2500" b="1" dirty="0">
                <a:latin typeface="Times New Roman" panose="02020603050405020304" pitchFamily="18" charset="0"/>
                <a:cs typeface="Times New Roman" panose="02020603050405020304" pitchFamily="18" charset="0"/>
              </a:rPr>
              <a:t>ne sont pas toujours cohérentes </a:t>
            </a:r>
            <a:r>
              <a:rPr lang="fr-FR" sz="2500" dirty="0">
                <a:latin typeface="Times New Roman" panose="02020603050405020304" pitchFamily="18" charset="0"/>
                <a:cs typeface="Times New Roman" panose="02020603050405020304" pitchFamily="18" charset="0"/>
              </a:rPr>
              <a:t>entre les pays et ne fournissent donc qu'une base limitée pour un suivi régional ou mondial des résultats de la LBC/FT.</a:t>
            </a:r>
          </a:p>
        </p:txBody>
      </p:sp>
      <p:sp>
        <p:nvSpPr>
          <p:cNvPr id="4" name="ZoneTexte 3"/>
          <p:cNvSpPr txBox="1"/>
          <p:nvPr/>
        </p:nvSpPr>
        <p:spPr>
          <a:xfrm>
            <a:off x="3596982" y="6209098"/>
            <a:ext cx="8913813" cy="369332"/>
          </a:xfrm>
          <a:prstGeom prst="rect">
            <a:avLst/>
          </a:prstGeom>
          <a:noFill/>
        </p:spPr>
        <p:txBody>
          <a:bodyPr wrap="square" rtlCol="0">
            <a:spAutoFit/>
          </a:bodyPr>
          <a:lstStyle/>
          <a:p>
            <a:r>
              <a:rPr lang="fr-FR" dirty="0">
                <a:solidFill>
                  <a:srgbClr val="00B0F0"/>
                </a:solidFill>
                <a:latin typeface="Times New Roman" panose="02020603050405020304" pitchFamily="18" charset="0"/>
                <a:cs typeface="Times New Roman" panose="02020603050405020304" pitchFamily="18" charset="0"/>
              </a:rPr>
              <a:t>Source: GAFI, 2015 : AML/CFT-RELATED DATA AND STATISTICS, Page 7, Point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193121" y="547800"/>
            <a:ext cx="5293779" cy="633190"/>
          </a:xfrm>
        </p:spPr>
        <p:txBody>
          <a:bodyPr>
            <a:noAutofit/>
          </a:bodyPr>
          <a:lstStyle/>
          <a:p>
            <a:r>
              <a:rPr lang="fr-FR" sz="4000" b="1" dirty="0">
                <a:solidFill>
                  <a:srgbClr val="00B0F0"/>
                </a:solidFill>
                <a:latin typeface="Times New Roman" panose="02020603050405020304" pitchFamily="18" charset="0"/>
                <a:cs typeface="Times New Roman" panose="02020603050405020304" pitchFamily="18" charset="0"/>
              </a:rPr>
              <a:t>INTRODUCTION </a:t>
            </a:r>
            <a:r>
              <a:rPr lang="fr-FR" sz="2800" b="1" dirty="0">
                <a:solidFill>
                  <a:srgbClr val="00B0F0"/>
                </a:solidFill>
                <a:latin typeface="Times New Roman" panose="02020603050405020304" pitchFamily="18" charset="0"/>
                <a:cs typeface="Times New Roman" panose="02020603050405020304" pitchFamily="18" charset="0"/>
              </a:rPr>
              <a:t>(1/2)</a:t>
            </a:r>
          </a:p>
        </p:txBody>
      </p:sp>
      <p:sp>
        <p:nvSpPr>
          <p:cNvPr id="3" name="Titre 1"/>
          <p:cNvSpPr txBox="1"/>
          <p:nvPr/>
        </p:nvSpPr>
        <p:spPr>
          <a:xfrm>
            <a:off x="621249" y="1338150"/>
            <a:ext cx="11337389" cy="63319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endParaRPr lang="fr-FR" sz="2500" dirty="0"/>
          </a:p>
        </p:txBody>
      </p:sp>
      <p:sp>
        <p:nvSpPr>
          <p:cNvPr id="5" name="Titre 1"/>
          <p:cNvSpPr txBox="1"/>
          <p:nvPr/>
        </p:nvSpPr>
        <p:spPr>
          <a:xfrm>
            <a:off x="1017563" y="1572130"/>
            <a:ext cx="10442918" cy="148993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fr-FR" sz="2800" dirty="0">
                <a:latin typeface="Times New Roman" panose="02020603050405020304" pitchFamily="18" charset="0"/>
                <a:cs typeface="Times New Roman" panose="02020603050405020304" pitchFamily="18" charset="0"/>
              </a:rPr>
              <a:t>En outre, ces mêmes constats sont ressortis de l’Evaluation Nationale des Risques en matière de LBC/FT- PADM réalisée de décembre 2018 à décembre 2019 et aussi de l’Evaluation Mutuelle.</a:t>
            </a:r>
          </a:p>
          <a:p>
            <a:pPr algn="just"/>
            <a:r>
              <a:rPr lang="fr-FR" sz="1800" b="1" i="1" dirty="0">
                <a:latin typeface="Times New Roman" panose="02020603050405020304" pitchFamily="18" charset="0"/>
                <a:cs typeface="Times New Roman" panose="02020603050405020304" pitchFamily="18" charset="0"/>
              </a:rPr>
              <a:t>                                  </a:t>
            </a:r>
          </a:p>
          <a:p>
            <a:pPr algn="just"/>
            <a:endParaRPr lang="fr-FR" sz="1800" b="1" i="1" dirty="0">
              <a:latin typeface="Times New Roman" panose="02020603050405020304" pitchFamily="18" charset="0"/>
              <a:cs typeface="Times New Roman" panose="02020603050405020304" pitchFamily="18" charset="0"/>
            </a:endParaRPr>
          </a:p>
          <a:p>
            <a:pPr algn="just"/>
            <a:r>
              <a:rPr lang="fr-FR" sz="1800" b="1" i="1" dirty="0">
                <a:latin typeface="Times New Roman" panose="02020603050405020304" pitchFamily="18" charset="0"/>
                <a:cs typeface="Times New Roman" panose="02020603050405020304" pitchFamily="18" charset="0"/>
              </a:rPr>
              <a:t>            Problèmes : mauvaise qualité des données</a:t>
            </a:r>
          </a:p>
          <a:p>
            <a:pPr algn="just"/>
            <a:endParaRPr lang="fr-FR" sz="2800" b="1" dirty="0">
              <a:latin typeface="Times New Roman" panose="02020603050405020304" pitchFamily="18" charset="0"/>
              <a:cs typeface="Times New Roman" panose="02020603050405020304" pitchFamily="18" charset="0"/>
            </a:endParaRPr>
          </a:p>
          <a:p>
            <a:pPr algn="just"/>
            <a:r>
              <a:rPr lang="fr-FR" sz="2800" b="1" dirty="0">
                <a:latin typeface="Times New Roman" panose="02020603050405020304" pitchFamily="18" charset="0"/>
                <a:cs typeface="Times New Roman" panose="02020603050405020304" pitchFamily="18" charset="0"/>
              </a:rPr>
              <a:t>Pour remédier à ces insuffisances de production statistique, des actions ont été formulées dans la Stratégie Nationale et dans le plan d’action POST REM. </a:t>
            </a:r>
          </a:p>
          <a:p>
            <a:pPr algn="just"/>
            <a:endParaRPr lang="fr-FR" sz="2800" b="1" dirty="0">
              <a:latin typeface="Times New Roman" panose="02020603050405020304" pitchFamily="18" charset="0"/>
              <a:cs typeface="Times New Roman" panose="02020603050405020304" pitchFamily="18" charset="0"/>
            </a:endParaRPr>
          </a:p>
        </p:txBody>
      </p:sp>
      <p:sp>
        <p:nvSpPr>
          <p:cNvPr id="6" name="Flèche droite 5"/>
          <p:cNvSpPr/>
          <p:nvPr/>
        </p:nvSpPr>
        <p:spPr>
          <a:xfrm>
            <a:off x="1196631" y="3429000"/>
            <a:ext cx="507465" cy="285749"/>
          </a:xfrm>
          <a:prstGeom prst="rightArrow">
            <a:avLst>
              <a:gd name="adj1" fmla="val 50000"/>
              <a:gd name="adj2" fmla="val 4259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73239" y="647386"/>
            <a:ext cx="10290173" cy="747491"/>
          </a:xfrm>
        </p:spPr>
        <p:txBody>
          <a:bodyPr>
            <a:normAutofit/>
          </a:bodyPr>
          <a:lstStyle/>
          <a:p>
            <a:r>
              <a:rPr lang="fr-FR" b="1" dirty="0">
                <a:solidFill>
                  <a:srgbClr val="00B0F0"/>
                </a:solidFill>
                <a:latin typeface="Times New Roman" panose="02020603050405020304" pitchFamily="18" charset="0"/>
                <a:cs typeface="Times New Roman" panose="02020603050405020304" pitchFamily="18" charset="0"/>
                <a:sym typeface="Wingdings" panose="05000000000000000000" pitchFamily="2" charset="2"/>
              </a:rPr>
              <a:t> </a:t>
            </a:r>
            <a:r>
              <a:rPr lang="fr-FR" b="1" dirty="0">
                <a:solidFill>
                  <a:srgbClr val="00B0F0"/>
                </a:solidFill>
                <a:latin typeface="Times New Roman" panose="02020603050405020304" pitchFamily="18" charset="0"/>
                <a:cs typeface="Times New Roman" panose="02020603050405020304" pitchFamily="18" charset="0"/>
              </a:rPr>
              <a:t>Importance de la production statistique</a:t>
            </a:r>
            <a:endParaRPr lang="fr-FR" dirty="0">
              <a:solidFill>
                <a:srgbClr val="00B0F0"/>
              </a:solidFill>
              <a:latin typeface="Times New Roman" panose="02020603050405020304" pitchFamily="18" charset="0"/>
              <a:cs typeface="Times New Roman" panose="02020603050405020304" pitchFamily="18" charset="0"/>
            </a:endParaRPr>
          </a:p>
        </p:txBody>
      </p:sp>
      <p:sp>
        <p:nvSpPr>
          <p:cNvPr id="7" name="Rectangle 6"/>
          <p:cNvSpPr/>
          <p:nvPr/>
        </p:nvSpPr>
        <p:spPr>
          <a:xfrm>
            <a:off x="808037" y="1579246"/>
            <a:ext cx="11128373" cy="1200329"/>
          </a:xfrm>
          <a:prstGeom prst="rect">
            <a:avLst/>
          </a:prstGeom>
        </p:spPr>
        <p:txBody>
          <a:bodyPr wrap="square">
            <a:spAutoFit/>
          </a:bodyPr>
          <a:lstStyle/>
          <a:p>
            <a:pPr algn="ctr"/>
            <a:r>
              <a:rPr lang="fr-FR" sz="7200" b="1" dirty="0">
                <a:solidFill>
                  <a:srgbClr val="0070C0"/>
                </a:solidFill>
                <a:latin typeface="Times New Roman" panose="02020603050405020304" pitchFamily="18" charset="0"/>
                <a:cs typeface="Times New Roman" panose="02020603050405020304" pitchFamily="18" charset="0"/>
              </a:rPr>
              <a:t>Outil d’aide à la décision</a:t>
            </a:r>
          </a:p>
        </p:txBody>
      </p:sp>
      <p:pic>
        <p:nvPicPr>
          <p:cNvPr id="3" name="Imag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64848" y="2907521"/>
            <a:ext cx="2847976" cy="2847976"/>
          </a:xfrm>
          <a:prstGeom prst="rect">
            <a:avLst/>
          </a:prstGeom>
        </p:spPr>
      </p:pic>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5659" y="3012173"/>
            <a:ext cx="3378202" cy="2786062"/>
          </a:xfrm>
          <a:prstGeom prst="rect">
            <a:avLst/>
          </a:prstGeom>
        </p:spPr>
      </p:pic>
      <p:sp>
        <p:nvSpPr>
          <p:cNvPr id="5" name="ZoneTexte 4"/>
          <p:cNvSpPr txBox="1"/>
          <p:nvPr/>
        </p:nvSpPr>
        <p:spPr>
          <a:xfrm>
            <a:off x="5127012" y="3524428"/>
            <a:ext cx="2740345" cy="1754326"/>
          </a:xfrm>
          <a:prstGeom prst="rect">
            <a:avLst/>
          </a:prstGeom>
          <a:noFill/>
        </p:spPr>
        <p:txBody>
          <a:bodyPr wrap="square" rtlCol="0">
            <a:spAutoFit/>
          </a:bodyPr>
          <a:lstStyle/>
          <a:p>
            <a:pPr marL="285750" indent="-285750">
              <a:buFont typeface="Wingdings" panose="05000000000000000000" pitchFamily="2" charset="2"/>
              <a:buChar char="q"/>
            </a:pPr>
            <a:r>
              <a:rPr lang="fr-FR" b="1" i="1" dirty="0">
                <a:latin typeface="Times New Roman" panose="02020603050405020304" pitchFamily="18" charset="0"/>
                <a:cs typeface="Times New Roman" panose="02020603050405020304" pitchFamily="18" charset="0"/>
              </a:rPr>
              <a:t>Risques, politiques et coordination</a:t>
            </a:r>
          </a:p>
          <a:p>
            <a:pPr marL="285750" indent="-285750">
              <a:buFont typeface="Wingdings" panose="05000000000000000000" pitchFamily="2" charset="2"/>
              <a:buChar char="q"/>
            </a:pPr>
            <a:r>
              <a:rPr lang="fr-FR" b="1" i="1" dirty="0">
                <a:latin typeface="Times New Roman" panose="02020603050405020304" pitchFamily="18" charset="0"/>
                <a:cs typeface="Times New Roman" panose="02020603050405020304" pitchFamily="18" charset="0"/>
              </a:rPr>
              <a:t>Prévention</a:t>
            </a:r>
          </a:p>
          <a:p>
            <a:pPr marL="285750" indent="-285750">
              <a:buFont typeface="Wingdings" panose="05000000000000000000" pitchFamily="2" charset="2"/>
              <a:buChar char="q"/>
            </a:pPr>
            <a:r>
              <a:rPr lang="fr-FR" b="1" i="1" dirty="0">
                <a:latin typeface="Times New Roman" panose="02020603050405020304" pitchFamily="18" charset="0"/>
                <a:cs typeface="Times New Roman" panose="02020603050405020304" pitchFamily="18" charset="0"/>
              </a:rPr>
              <a:t>Répression</a:t>
            </a:r>
          </a:p>
          <a:p>
            <a:pPr marL="285750" indent="-285750">
              <a:buFont typeface="Wingdings" panose="05000000000000000000" pitchFamily="2" charset="2"/>
              <a:buChar char="q"/>
            </a:pPr>
            <a:r>
              <a:rPr lang="fr-FR" b="1" i="1" dirty="0">
                <a:latin typeface="Times New Roman" panose="02020603050405020304" pitchFamily="18" charset="0"/>
                <a:cs typeface="Times New Roman" panose="02020603050405020304" pitchFamily="18" charset="0"/>
              </a:rPr>
              <a:t>Coopération</a:t>
            </a:r>
          </a:p>
          <a:p>
            <a:endParaRPr lang="fr-FR"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p:nvPr/>
        </p:nvSpPr>
        <p:spPr>
          <a:xfrm>
            <a:off x="393895" y="935027"/>
            <a:ext cx="11362007" cy="5583004"/>
          </a:xfrm>
          <a:prstGeom prst="rect">
            <a:avLst/>
          </a:prstGeom>
        </p:spPr>
        <p:txBody>
          <a:bodyPr vert="horz" lIns="91440" tIns="45720" rIns="91440" bIns="45720" rtlCol="0" anchor="t">
            <a:normAutofit fontScale="25000" lnSpcReduction="20000"/>
          </a:bodyPr>
          <a:lstStyle>
            <a:defPPr>
              <a:defRPr lang="fr-FR"/>
            </a:defPPr>
            <a:lvl1pPr defTabSz="457200">
              <a:spcBef>
                <a:spcPct val="0"/>
              </a:spcBef>
              <a:buNone/>
              <a:defRPr sz="12800" b="1">
                <a:solidFill>
                  <a:schemeClr val="tx1">
                    <a:lumMod val="85000"/>
                    <a:lumOff val="15000"/>
                  </a:schemeClr>
                </a:soli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fr-FR" dirty="0">
                <a:solidFill>
                  <a:srgbClr val="0070C0"/>
                </a:solidFill>
                <a:latin typeface="Times New Roman" panose="02020603050405020304" pitchFamily="18" charset="0"/>
                <a:cs typeface="Times New Roman" panose="02020603050405020304" pitchFamily="18" charset="0"/>
              </a:rPr>
              <a:t>  </a:t>
            </a:r>
          </a:p>
          <a:p>
            <a:endParaRPr lang="fr-FR" sz="5600" dirty="0">
              <a:latin typeface="Times New Roman" panose="02020603050405020304" pitchFamily="18" charset="0"/>
              <a:cs typeface="Times New Roman" panose="02020603050405020304" pitchFamily="18" charset="0"/>
            </a:endParaRPr>
          </a:p>
          <a:p>
            <a:endParaRPr lang="fr-FR" sz="1600" b="0" dirty="0">
              <a:latin typeface="Times New Roman" panose="02020603050405020304" pitchFamily="18" charset="0"/>
              <a:cs typeface="Times New Roman" panose="02020603050405020304" pitchFamily="18" charset="0"/>
            </a:endParaRPr>
          </a:p>
          <a:p>
            <a:endParaRPr lang="fr-FR" sz="3600" b="0" dirty="0">
              <a:latin typeface="Times New Roman" panose="02020603050405020304" pitchFamily="18" charset="0"/>
              <a:cs typeface="Times New Roman" panose="02020603050405020304" pitchFamily="18" charset="0"/>
            </a:endParaRPr>
          </a:p>
          <a:p>
            <a:pPr marL="1171575" indent="-628650" algn="just">
              <a:buFont typeface="Wingdings" panose="05000000000000000000" pitchFamily="2" charset="2"/>
              <a:buChar char="q"/>
            </a:pPr>
            <a:r>
              <a:rPr lang="fr-FR" b="0" dirty="0">
                <a:latin typeface="Times New Roman" panose="02020603050405020304" pitchFamily="18" charset="0"/>
                <a:cs typeface="Times New Roman" panose="02020603050405020304" pitchFamily="18" charset="0"/>
              </a:rPr>
              <a:t>Mesurer et analyser le risque de BC/FT avec plus de précision (Les évaluations des risques)</a:t>
            </a:r>
          </a:p>
          <a:p>
            <a:pPr marL="542925"/>
            <a:r>
              <a:rPr lang="fr-FR" b="0" dirty="0">
                <a:latin typeface="Times New Roman" panose="02020603050405020304" pitchFamily="18" charset="0"/>
                <a:cs typeface="Times New Roman" panose="02020603050405020304" pitchFamily="18" charset="0"/>
              </a:rPr>
              <a:t>      </a:t>
            </a:r>
            <a:r>
              <a:rPr lang="fr-FR" sz="8000" i="1" dirty="0">
                <a:latin typeface="Times New Roman" panose="02020603050405020304" pitchFamily="18" charset="0"/>
                <a:cs typeface="Times New Roman" panose="02020603050405020304" pitchFamily="18" charset="0"/>
              </a:rPr>
              <a:t>Analyse : valeur, flux, tendance, comparaison</a:t>
            </a:r>
            <a:endParaRPr lang="fr-FR" i="1" dirty="0">
              <a:latin typeface="Times New Roman" panose="02020603050405020304" pitchFamily="18" charset="0"/>
              <a:cs typeface="Times New Roman" panose="02020603050405020304" pitchFamily="18" charset="0"/>
            </a:endParaRPr>
          </a:p>
          <a:p>
            <a:pPr marL="1171575" indent="-628650">
              <a:buFont typeface="Wingdings" panose="05000000000000000000" pitchFamily="2" charset="2"/>
              <a:buChar char="q"/>
            </a:pPr>
            <a:endParaRPr lang="fr-FR" sz="7200" b="0" dirty="0">
              <a:latin typeface="Times New Roman" panose="02020603050405020304" pitchFamily="18" charset="0"/>
              <a:cs typeface="Times New Roman" panose="02020603050405020304" pitchFamily="18" charset="0"/>
            </a:endParaRPr>
          </a:p>
          <a:p>
            <a:pPr marL="1171575" indent="-628650" algn="just">
              <a:buFont typeface="Wingdings" panose="05000000000000000000" pitchFamily="2" charset="2"/>
              <a:buChar char="q"/>
            </a:pPr>
            <a:r>
              <a:rPr lang="fr-FR" b="0" dirty="0">
                <a:latin typeface="Times New Roman" panose="02020603050405020304" pitchFamily="18" charset="0"/>
                <a:cs typeface="Times New Roman" panose="02020603050405020304" pitchFamily="18" charset="0"/>
              </a:rPr>
              <a:t>Contribuer à une meilleure allocation des ressources financières</a:t>
            </a:r>
          </a:p>
          <a:p>
            <a:pPr marL="542925"/>
            <a:endParaRPr lang="fr-FR" sz="7200" b="0" dirty="0">
              <a:latin typeface="Times New Roman" panose="02020603050405020304" pitchFamily="18" charset="0"/>
              <a:cs typeface="Times New Roman" panose="02020603050405020304" pitchFamily="18" charset="0"/>
            </a:endParaRPr>
          </a:p>
          <a:p>
            <a:pPr marL="1171575" indent="-628650" algn="just">
              <a:buFont typeface="Wingdings" panose="05000000000000000000" pitchFamily="2" charset="2"/>
              <a:buChar char="q"/>
            </a:pPr>
            <a:r>
              <a:rPr lang="fr-FR" b="0" dirty="0">
                <a:latin typeface="Times New Roman" panose="02020603050405020304" pitchFamily="18" charset="0"/>
                <a:cs typeface="Times New Roman" panose="02020603050405020304" pitchFamily="18" charset="0"/>
              </a:rPr>
              <a:t>Contribuer à l’élaboration de politiques pertinentes en matière de LBC/FT (national/sectoriel) </a:t>
            </a:r>
          </a:p>
          <a:p>
            <a:pPr marL="542925"/>
            <a:endParaRPr lang="fr-FR" b="0" dirty="0">
              <a:latin typeface="Times New Roman" panose="02020603050405020304" pitchFamily="18" charset="0"/>
              <a:cs typeface="Times New Roman" panose="02020603050405020304" pitchFamily="18" charset="0"/>
            </a:endParaRPr>
          </a:p>
          <a:p>
            <a:pPr marL="1171575" indent="-628650">
              <a:buFont typeface="Wingdings" panose="05000000000000000000" pitchFamily="2" charset="2"/>
              <a:buChar char="q"/>
            </a:pPr>
            <a:r>
              <a:rPr lang="fr-FR" b="0" dirty="0">
                <a:latin typeface="Times New Roman" panose="02020603050405020304" pitchFamily="18" charset="0"/>
                <a:cs typeface="Times New Roman" panose="02020603050405020304" pitchFamily="18" charset="0"/>
              </a:rPr>
              <a:t>Faciliter la mise à jour de l’ENR et des ESR</a:t>
            </a:r>
          </a:p>
          <a:p>
            <a:pPr marL="1171575" indent="-628650">
              <a:buFont typeface="Wingdings" panose="05000000000000000000" pitchFamily="2" charset="2"/>
              <a:buChar char="q"/>
            </a:pPr>
            <a:endParaRPr lang="fr-FR" b="0" dirty="0">
              <a:latin typeface="Times New Roman" panose="02020603050405020304" pitchFamily="18" charset="0"/>
              <a:cs typeface="Times New Roman" panose="02020603050405020304" pitchFamily="18" charset="0"/>
            </a:endParaRPr>
          </a:p>
          <a:p>
            <a:pPr marL="1171575" indent="-628650">
              <a:buFont typeface="Wingdings" panose="05000000000000000000" pitchFamily="2" charset="2"/>
              <a:buChar char="q"/>
            </a:pPr>
            <a:endParaRPr lang="fr-FR" sz="7200" b="0" dirty="0">
              <a:latin typeface="Times New Roman" panose="02020603050405020304" pitchFamily="18" charset="0"/>
              <a:cs typeface="Times New Roman" panose="02020603050405020304" pitchFamily="18" charset="0"/>
            </a:endParaRPr>
          </a:p>
          <a:p>
            <a:endParaRPr lang="fr-FR" sz="9600" b="0" dirty="0">
              <a:latin typeface="Times New Roman" panose="02020603050405020304" pitchFamily="18" charset="0"/>
              <a:cs typeface="Times New Roman" panose="02020603050405020304" pitchFamily="18" charset="0"/>
            </a:endParaRPr>
          </a:p>
          <a:p>
            <a:endParaRPr lang="fr-FR" b="0" dirty="0">
              <a:latin typeface="Times New Roman" panose="02020603050405020304" pitchFamily="18" charset="0"/>
              <a:cs typeface="Times New Roman" panose="02020603050405020304" pitchFamily="18" charset="0"/>
            </a:endParaRPr>
          </a:p>
          <a:p>
            <a:endParaRPr lang="fr-FR" b="0" dirty="0">
              <a:latin typeface="Times New Roman" panose="02020603050405020304" pitchFamily="18" charset="0"/>
              <a:cs typeface="Times New Roman" panose="02020603050405020304" pitchFamily="18" charset="0"/>
            </a:endParaRPr>
          </a:p>
          <a:p>
            <a:endParaRPr lang="fr-FR" sz="14400" dirty="0">
              <a:latin typeface="Times New Roman" panose="02020603050405020304" pitchFamily="18" charset="0"/>
              <a:cs typeface="Times New Roman" panose="02020603050405020304" pitchFamily="18" charset="0"/>
            </a:endParaRPr>
          </a:p>
          <a:p>
            <a:r>
              <a:rPr lang="fr-FR" sz="14400" dirty="0">
                <a:latin typeface="Times New Roman" panose="02020603050405020304" pitchFamily="18" charset="0"/>
                <a:cs typeface="Times New Roman" panose="02020603050405020304" pitchFamily="18" charset="0"/>
              </a:rPr>
              <a:t>				</a:t>
            </a:r>
          </a:p>
          <a:p>
            <a:r>
              <a:rPr lang="fr-FR" sz="14400" dirty="0">
                <a:latin typeface="Times New Roman" panose="02020603050405020304" pitchFamily="18" charset="0"/>
                <a:cs typeface="Times New Roman" panose="02020603050405020304" pitchFamily="18" charset="0"/>
              </a:rPr>
              <a:t>				</a:t>
            </a:r>
          </a:p>
          <a:p>
            <a:endParaRPr lang="fr-FR" sz="14400" dirty="0">
              <a:latin typeface="Times New Roman" panose="02020603050405020304" pitchFamily="18" charset="0"/>
              <a:cs typeface="Times New Roman" panose="02020603050405020304" pitchFamily="18" charset="0"/>
            </a:endParaRPr>
          </a:p>
        </p:txBody>
      </p:sp>
      <p:sp>
        <p:nvSpPr>
          <p:cNvPr id="2" name="Rectangle 1"/>
          <p:cNvSpPr/>
          <p:nvPr/>
        </p:nvSpPr>
        <p:spPr>
          <a:xfrm>
            <a:off x="2983609" y="525409"/>
            <a:ext cx="6224781" cy="584775"/>
          </a:xfrm>
          <a:prstGeom prst="rect">
            <a:avLst/>
          </a:prstGeom>
        </p:spPr>
        <p:txBody>
          <a:bodyPr wrap="none">
            <a:spAutoFit/>
          </a:bodyPr>
          <a:lstStyle/>
          <a:p>
            <a:r>
              <a:rPr lang="fr-FR" sz="3200" b="1" dirty="0">
                <a:solidFill>
                  <a:srgbClr val="0070C0"/>
                </a:solidFill>
                <a:latin typeface="Times New Roman" panose="02020603050405020304" pitchFamily="18" charset="0"/>
                <a:cs typeface="Times New Roman" panose="02020603050405020304" pitchFamily="18" charset="0"/>
              </a:rPr>
              <a:t>Risques, politiques et coordination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p:nvPr/>
        </p:nvSpPr>
        <p:spPr>
          <a:xfrm>
            <a:off x="1012120" y="842303"/>
            <a:ext cx="10542586" cy="5807026"/>
          </a:xfrm>
          <a:prstGeom prst="rect">
            <a:avLst/>
          </a:prstGeom>
        </p:spPr>
        <p:txBody>
          <a:bodyPr vert="horz" lIns="91440" tIns="45720" rIns="91440" bIns="45720" rtlCol="0" anchor="t">
            <a:normAutofit fontScale="25000" lnSpcReduction="20000"/>
          </a:bodyPr>
          <a:lstStyle>
            <a:defPPr>
              <a:defRPr lang="fr-FR"/>
            </a:defPPr>
            <a:lvl1pPr defTabSz="457200">
              <a:spcBef>
                <a:spcPct val="0"/>
              </a:spcBef>
              <a:buNone/>
              <a:defRPr sz="12800" b="1">
                <a:solidFill>
                  <a:schemeClr val="tx1">
                    <a:lumMod val="85000"/>
                    <a:lumOff val="15000"/>
                  </a:schemeClr>
                </a:soli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ctr"/>
            <a:r>
              <a:rPr lang="fr-FR" dirty="0">
                <a:solidFill>
                  <a:srgbClr val="0070C0"/>
                </a:solidFill>
                <a:latin typeface="Times New Roman" panose="02020603050405020304" pitchFamily="18" charset="0"/>
                <a:cs typeface="Times New Roman" panose="02020603050405020304" pitchFamily="18" charset="0"/>
              </a:rPr>
              <a:t>  Risques, politiques et coordination</a:t>
            </a:r>
          </a:p>
          <a:p>
            <a:endParaRPr lang="fr-FR" sz="5600" dirty="0">
              <a:latin typeface="Times New Roman" panose="02020603050405020304" pitchFamily="18" charset="0"/>
              <a:cs typeface="Times New Roman" panose="02020603050405020304" pitchFamily="18" charset="0"/>
            </a:endParaRPr>
          </a:p>
          <a:p>
            <a:endParaRPr lang="fr-FR" sz="1600" b="0" dirty="0">
              <a:latin typeface="Times New Roman" panose="02020603050405020304" pitchFamily="18" charset="0"/>
              <a:cs typeface="Times New Roman" panose="02020603050405020304" pitchFamily="18" charset="0"/>
            </a:endParaRPr>
          </a:p>
          <a:p>
            <a:endParaRPr lang="fr-FR" sz="3600" b="0" dirty="0">
              <a:latin typeface="Times New Roman" panose="02020603050405020304" pitchFamily="18" charset="0"/>
              <a:cs typeface="Times New Roman" panose="02020603050405020304" pitchFamily="18" charset="0"/>
            </a:endParaRPr>
          </a:p>
          <a:p>
            <a:pPr marL="1171575" indent="-628650">
              <a:buFont typeface="Wingdings" panose="05000000000000000000" pitchFamily="2" charset="2"/>
              <a:buChar char="q"/>
            </a:pPr>
            <a:r>
              <a:rPr lang="fr-FR" b="0" dirty="0">
                <a:latin typeface="Times New Roman" panose="02020603050405020304" pitchFamily="18" charset="0"/>
                <a:cs typeface="Times New Roman" panose="02020603050405020304" pitchFamily="18" charset="0"/>
              </a:rPr>
              <a:t>Permettre un meilleur suivi et évaluation de la mise en œuvre des politiques</a:t>
            </a:r>
          </a:p>
          <a:p>
            <a:pPr marL="542925"/>
            <a:endParaRPr lang="fr-FR" b="0" dirty="0">
              <a:latin typeface="Times New Roman" panose="02020603050405020304" pitchFamily="18" charset="0"/>
              <a:cs typeface="Times New Roman" panose="02020603050405020304" pitchFamily="18" charset="0"/>
            </a:endParaRPr>
          </a:p>
          <a:p>
            <a:pPr marL="1171575" indent="-628650">
              <a:buFont typeface="Wingdings" panose="05000000000000000000" pitchFamily="2" charset="2"/>
              <a:buChar char="q"/>
            </a:pPr>
            <a:r>
              <a:rPr lang="fr-FR" b="0" dirty="0">
                <a:latin typeface="Times New Roman" panose="02020603050405020304" pitchFamily="18" charset="0"/>
                <a:cs typeface="Times New Roman" panose="02020603050405020304" pitchFamily="18" charset="0"/>
              </a:rPr>
              <a:t>Etre conforme à la R33</a:t>
            </a:r>
          </a:p>
          <a:p>
            <a:pPr marL="542925"/>
            <a:endParaRPr lang="fr-FR" b="0" dirty="0">
              <a:latin typeface="Times New Roman" panose="02020603050405020304" pitchFamily="18" charset="0"/>
              <a:cs typeface="Times New Roman" panose="02020603050405020304" pitchFamily="18" charset="0"/>
            </a:endParaRPr>
          </a:p>
          <a:p>
            <a:pPr marL="1171575" indent="-628650">
              <a:buFont typeface="Wingdings" panose="05000000000000000000" pitchFamily="2" charset="2"/>
              <a:buChar char="q"/>
            </a:pPr>
            <a:endParaRPr lang="fr-FR" sz="7200" b="0" dirty="0">
              <a:latin typeface="Times New Roman" panose="02020603050405020304" pitchFamily="18" charset="0"/>
              <a:cs typeface="Times New Roman" panose="02020603050405020304" pitchFamily="18" charset="0"/>
            </a:endParaRPr>
          </a:p>
          <a:p>
            <a:pPr marL="1171575" indent="-628650">
              <a:buFont typeface="Wingdings" panose="05000000000000000000" pitchFamily="2" charset="2"/>
              <a:buChar char="q"/>
            </a:pPr>
            <a:r>
              <a:rPr lang="fr-FR" b="0" dirty="0">
                <a:latin typeface="Times New Roman" panose="02020603050405020304" pitchFamily="18" charset="0"/>
                <a:cs typeface="Times New Roman" panose="02020603050405020304" pitchFamily="18" charset="0"/>
              </a:rPr>
              <a:t>Permettre de prouver notre conformité à certaines recommandations</a:t>
            </a:r>
          </a:p>
          <a:p>
            <a:pPr marL="542925"/>
            <a:endParaRPr lang="fr-FR" b="0" dirty="0">
              <a:latin typeface="Times New Roman" panose="02020603050405020304" pitchFamily="18" charset="0"/>
              <a:cs typeface="Times New Roman" panose="02020603050405020304" pitchFamily="18" charset="0"/>
            </a:endParaRPr>
          </a:p>
          <a:p>
            <a:pPr marL="1171575" indent="-628650">
              <a:buFont typeface="Wingdings" panose="05000000000000000000" pitchFamily="2" charset="2"/>
              <a:buChar char="q"/>
            </a:pPr>
            <a:r>
              <a:rPr lang="fr-FR" b="0" dirty="0">
                <a:latin typeface="Times New Roman" panose="02020603050405020304" pitchFamily="18" charset="0"/>
                <a:cs typeface="Times New Roman" panose="02020603050405020304" pitchFamily="18" charset="0"/>
              </a:rPr>
              <a:t>Permettre de prouver notre efficacité du dispositif national de LBC/FT</a:t>
            </a:r>
          </a:p>
          <a:p>
            <a:pPr marL="1171575" indent="-628650">
              <a:buFont typeface="Wingdings" panose="05000000000000000000" pitchFamily="2" charset="2"/>
              <a:buChar char="q"/>
            </a:pPr>
            <a:endParaRPr lang="fr-FR" b="0" dirty="0">
              <a:latin typeface="Times New Roman" panose="02020603050405020304" pitchFamily="18" charset="0"/>
              <a:cs typeface="Times New Roman" panose="02020603050405020304" pitchFamily="18" charset="0"/>
            </a:endParaRPr>
          </a:p>
          <a:p>
            <a:pPr marL="542925"/>
            <a:endParaRPr lang="fr-FR" sz="7200" b="0" dirty="0">
              <a:latin typeface="Times New Roman" panose="02020603050405020304" pitchFamily="18" charset="0"/>
              <a:cs typeface="Times New Roman" panose="02020603050405020304" pitchFamily="18" charset="0"/>
            </a:endParaRPr>
          </a:p>
          <a:p>
            <a:endParaRPr lang="fr-FR" sz="9600" b="0" dirty="0">
              <a:latin typeface="Times New Roman" panose="02020603050405020304" pitchFamily="18" charset="0"/>
              <a:cs typeface="Times New Roman" panose="02020603050405020304" pitchFamily="18" charset="0"/>
            </a:endParaRPr>
          </a:p>
          <a:p>
            <a:endParaRPr lang="fr-FR" b="0" dirty="0">
              <a:latin typeface="Times New Roman" panose="02020603050405020304" pitchFamily="18" charset="0"/>
              <a:cs typeface="Times New Roman" panose="02020603050405020304" pitchFamily="18" charset="0"/>
            </a:endParaRPr>
          </a:p>
          <a:p>
            <a:endParaRPr lang="fr-FR" b="0" dirty="0">
              <a:latin typeface="Times New Roman" panose="02020603050405020304" pitchFamily="18" charset="0"/>
              <a:cs typeface="Times New Roman" panose="02020603050405020304" pitchFamily="18" charset="0"/>
            </a:endParaRPr>
          </a:p>
          <a:p>
            <a:endParaRPr lang="fr-FR" sz="14400" dirty="0">
              <a:latin typeface="Times New Roman" panose="02020603050405020304" pitchFamily="18" charset="0"/>
              <a:cs typeface="Times New Roman" panose="02020603050405020304" pitchFamily="18" charset="0"/>
            </a:endParaRPr>
          </a:p>
          <a:p>
            <a:r>
              <a:rPr lang="fr-FR" sz="14400" dirty="0">
                <a:latin typeface="Times New Roman" panose="02020603050405020304" pitchFamily="18" charset="0"/>
                <a:cs typeface="Times New Roman" panose="02020603050405020304" pitchFamily="18" charset="0"/>
              </a:rPr>
              <a:t>				</a:t>
            </a:r>
          </a:p>
          <a:p>
            <a:r>
              <a:rPr lang="fr-FR" sz="14400" dirty="0">
                <a:latin typeface="Times New Roman" panose="02020603050405020304" pitchFamily="18" charset="0"/>
                <a:cs typeface="Times New Roman" panose="02020603050405020304" pitchFamily="18" charset="0"/>
              </a:rPr>
              <a:t>				</a:t>
            </a:r>
          </a:p>
          <a:p>
            <a:endParaRPr lang="fr-FR" sz="14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70423" y="1036473"/>
            <a:ext cx="8911153" cy="1537842"/>
          </a:xfrm>
        </p:spPr>
        <p:txBody>
          <a:bodyPr>
            <a:noAutofit/>
          </a:bodyPr>
          <a:lstStyle/>
          <a:p>
            <a:pPr marL="457200" indent="-457200">
              <a:buFont typeface="Wingdings" panose="05000000000000000000" pitchFamily="2" charset="2"/>
              <a:buChar char="q"/>
            </a:pPr>
            <a:r>
              <a:rPr lang="fr-FR" sz="3200" dirty="0">
                <a:latin typeface="Times New Roman" panose="02020603050405020304" pitchFamily="18" charset="0"/>
                <a:cs typeface="Times New Roman" panose="02020603050405020304" pitchFamily="18" charset="0"/>
              </a:rPr>
              <a:t>Faciliter la détection (Assujettis)</a:t>
            </a:r>
            <a:br>
              <a:rPr lang="fr-FR" sz="3200" dirty="0">
                <a:latin typeface="Times New Roman" panose="02020603050405020304" pitchFamily="18" charset="0"/>
                <a:cs typeface="Times New Roman" panose="02020603050405020304" pitchFamily="18" charset="0"/>
              </a:rPr>
            </a:br>
            <a:br>
              <a:rPr lang="fr-FR" sz="500" dirty="0">
                <a:latin typeface="Times New Roman" panose="02020603050405020304" pitchFamily="18" charset="0"/>
                <a:cs typeface="Times New Roman" panose="02020603050405020304" pitchFamily="18" charset="0"/>
              </a:rPr>
            </a:br>
            <a:endParaRPr lang="fr-FR" sz="900" dirty="0">
              <a:latin typeface="Times New Roman" panose="02020603050405020304" pitchFamily="18" charset="0"/>
              <a:cs typeface="Times New Roman" panose="02020603050405020304" pitchFamily="18" charset="0"/>
            </a:endParaRPr>
          </a:p>
        </p:txBody>
      </p:sp>
      <p:sp>
        <p:nvSpPr>
          <p:cNvPr id="4" name="Titre 1"/>
          <p:cNvSpPr txBox="1"/>
          <p:nvPr/>
        </p:nvSpPr>
        <p:spPr>
          <a:xfrm>
            <a:off x="5192957" y="485731"/>
            <a:ext cx="2412975" cy="517764"/>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b="1" dirty="0">
                <a:solidFill>
                  <a:srgbClr val="0070C0"/>
                </a:solidFill>
                <a:latin typeface="Times New Roman" panose="02020603050405020304" pitchFamily="18" charset="0"/>
                <a:cs typeface="Times New Roman" panose="02020603050405020304" pitchFamily="18" charset="0"/>
              </a:rPr>
              <a:t>Prévention</a:t>
            </a:r>
          </a:p>
        </p:txBody>
      </p:sp>
      <p:sp>
        <p:nvSpPr>
          <p:cNvPr id="5" name="Titre 1"/>
          <p:cNvSpPr txBox="1"/>
          <p:nvPr/>
        </p:nvSpPr>
        <p:spPr>
          <a:xfrm>
            <a:off x="1678525" y="3272751"/>
            <a:ext cx="9951500" cy="1908850"/>
          </a:xfrm>
          <a:prstGeom prst="rect">
            <a:avLst/>
          </a:prstGeom>
          <a:solidFill>
            <a:schemeClr val="accent2"/>
          </a:solidFill>
          <a:ln>
            <a:solidFill>
              <a:schemeClr val="accent1"/>
            </a:solidFill>
          </a:ln>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800" dirty="0">
                <a:latin typeface="Times New Roman" panose="02020603050405020304" pitchFamily="18" charset="0"/>
                <a:cs typeface="Times New Roman" panose="02020603050405020304" pitchFamily="18" charset="0"/>
              </a:rPr>
              <a:t>Connaissance du marché actuel</a:t>
            </a:r>
          </a:p>
          <a:p>
            <a:r>
              <a:rPr lang="fr-FR" sz="2800" dirty="0">
                <a:latin typeface="Times New Roman" panose="02020603050405020304" pitchFamily="18" charset="0"/>
                <a:cs typeface="Times New Roman" panose="02020603050405020304" pitchFamily="18" charset="0"/>
              </a:rPr>
              <a:t>Informations sur le volume des transactions, </a:t>
            </a:r>
          </a:p>
          <a:p>
            <a:r>
              <a:rPr lang="fr-FR" sz="2800" dirty="0">
                <a:latin typeface="Times New Roman" panose="02020603050405020304" pitchFamily="18" charset="0"/>
                <a:cs typeface="Times New Roman" panose="02020603050405020304" pitchFamily="18" charset="0"/>
              </a:rPr>
              <a:t>connaissance du profil des clients/bénéficiaires effectifs</a:t>
            </a:r>
          </a:p>
          <a:p>
            <a:r>
              <a:rPr lang="fr-FR" sz="2800" dirty="0">
                <a:latin typeface="Times New Roman" panose="02020603050405020304" pitchFamily="18" charset="0"/>
                <a:cs typeface="Times New Roman" panose="02020603050405020304" pitchFamily="18" charset="0"/>
              </a:rPr>
              <a:t>Connaissance de l’évolution du marché</a:t>
            </a:r>
            <a:br>
              <a:rPr lang="fr-FR" sz="3200" dirty="0">
                <a:latin typeface="Times New Roman" panose="02020603050405020304" pitchFamily="18" charset="0"/>
                <a:cs typeface="Times New Roman" panose="02020603050405020304" pitchFamily="18" charset="0"/>
              </a:rPr>
            </a:br>
            <a:endParaRPr lang="fr-FR" sz="900" dirty="0">
              <a:latin typeface="Times New Roman" panose="02020603050405020304" pitchFamily="18" charset="0"/>
              <a:cs typeface="Times New Roman" panose="02020603050405020304" pitchFamily="18" charset="0"/>
            </a:endParaRPr>
          </a:p>
        </p:txBody>
      </p:sp>
      <p:sp>
        <p:nvSpPr>
          <p:cNvPr id="3" name="Rectangle 2"/>
          <p:cNvSpPr/>
          <p:nvPr/>
        </p:nvSpPr>
        <p:spPr>
          <a:xfrm>
            <a:off x="732909" y="2180536"/>
            <a:ext cx="7547259" cy="584775"/>
          </a:xfrm>
          <a:prstGeom prst="rect">
            <a:avLst/>
          </a:prstGeom>
        </p:spPr>
        <p:txBody>
          <a:bodyPr wrap="none">
            <a:spAutoFit/>
          </a:bodyPr>
          <a:lstStyle/>
          <a:p>
            <a:pPr marL="285750" indent="-285750">
              <a:buFont typeface="Wingdings" panose="05000000000000000000" pitchFamily="2" charset="2"/>
              <a:buChar char="q"/>
            </a:pPr>
            <a:r>
              <a:rPr lang="fr-FR" sz="3200" dirty="0">
                <a:solidFill>
                  <a:schemeClr val="tx1">
                    <a:lumMod val="85000"/>
                    <a:lumOff val="15000"/>
                  </a:schemeClr>
                </a:solidFill>
                <a:latin typeface="Times New Roman" panose="02020603050405020304" pitchFamily="18" charset="0"/>
                <a:ea typeface="+mj-ea"/>
                <a:cs typeface="Times New Roman" panose="02020603050405020304" pitchFamily="18" charset="0"/>
              </a:rPr>
              <a:t> Faciliter le contrôle (Autorité de contrôle)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25580" y="1451093"/>
            <a:ext cx="10312869" cy="1711569"/>
          </a:xfrm>
        </p:spPr>
        <p:txBody>
          <a:bodyPr>
            <a:noAutofit/>
          </a:bodyPr>
          <a:lstStyle/>
          <a:p>
            <a:pPr algn="just"/>
            <a:r>
              <a:rPr lang="fr-FR" sz="3200" dirty="0">
                <a:latin typeface="Times New Roman" panose="02020603050405020304" pitchFamily="18" charset="0"/>
                <a:cs typeface="Times New Roman" panose="02020603050405020304" pitchFamily="18" charset="0"/>
              </a:rPr>
              <a:t>L’absence de statistiques entrave l’identification des produits du crime qui ont pu pénétrer le circuit financier (enquêtes et poursuites).</a:t>
            </a:r>
            <a:br>
              <a:rPr lang="fr-FR" sz="3200" dirty="0">
                <a:latin typeface="Times New Roman" panose="02020603050405020304" pitchFamily="18" charset="0"/>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Titre 1"/>
          <p:cNvSpPr txBox="1"/>
          <p:nvPr/>
        </p:nvSpPr>
        <p:spPr>
          <a:xfrm>
            <a:off x="725580" y="684859"/>
            <a:ext cx="10837327" cy="585923"/>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dirty="0">
                <a:solidFill>
                  <a:srgbClr val="0070C0"/>
                </a:solidFill>
                <a:latin typeface="Times New Roman" panose="02020603050405020304" pitchFamily="18" charset="0"/>
                <a:cs typeface="Times New Roman" panose="02020603050405020304" pitchFamily="18" charset="0"/>
              </a:rPr>
              <a:t>Répression</a:t>
            </a:r>
            <a:endParaRPr lang="fr-FR" dirty="0">
              <a:solidFill>
                <a:srgbClr val="0070C0"/>
              </a:solidFill>
              <a:latin typeface="Times New Roman" panose="02020603050405020304" pitchFamily="18" charset="0"/>
              <a:cs typeface="Times New Roman" panose="02020603050405020304" pitchFamily="18" charset="0"/>
            </a:endParaRPr>
          </a:p>
        </p:txBody>
      </p:sp>
      <p:sp>
        <p:nvSpPr>
          <p:cNvPr id="4" name="Titre 1"/>
          <p:cNvSpPr txBox="1"/>
          <p:nvPr/>
        </p:nvSpPr>
        <p:spPr>
          <a:xfrm>
            <a:off x="725580" y="3961676"/>
            <a:ext cx="10408700" cy="131899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fr-FR" sz="3200" dirty="0">
                <a:latin typeface="Times New Roman" panose="02020603050405020304" pitchFamily="18" charset="0"/>
                <a:cs typeface="Times New Roman" panose="02020603050405020304" pitchFamily="18" charset="0"/>
              </a:rPr>
              <a:t>Inexistence de données fiables et actualisées ainsi qu’un dispositif systématisé est un frein aux échanges d’information entre les structures internes au pays et les autres pays.</a:t>
            </a:r>
            <a:br>
              <a:rPr lang="fr-FR" sz="3200" dirty="0">
                <a:latin typeface="Times New Roman" panose="02020603050405020304" pitchFamily="18" charset="0"/>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5" name="Titre 1"/>
          <p:cNvSpPr txBox="1"/>
          <p:nvPr/>
        </p:nvSpPr>
        <p:spPr>
          <a:xfrm>
            <a:off x="692682" y="3429000"/>
            <a:ext cx="10837327" cy="632739"/>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dirty="0">
                <a:solidFill>
                  <a:srgbClr val="0070C0"/>
                </a:solidFill>
                <a:latin typeface="Times New Roman" panose="02020603050405020304" pitchFamily="18" charset="0"/>
                <a:cs typeface="Times New Roman" panose="02020603050405020304" pitchFamily="18" charset="0"/>
              </a:rPr>
              <a:t>Coopération</a:t>
            </a:r>
            <a:endParaRPr lang="fr-FR" dirty="0">
              <a:solidFill>
                <a:srgbClr val="0070C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73226" y="662432"/>
            <a:ext cx="10675936" cy="576040"/>
          </a:xfrm>
        </p:spPr>
        <p:txBody>
          <a:bodyPr>
            <a:normAutofit fontScale="90000"/>
          </a:bodyPr>
          <a:lstStyle/>
          <a:p>
            <a:r>
              <a:rPr lang="fr-FR"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Intérêt pour les Institutions internationales</a:t>
            </a:r>
            <a:endParaRPr lang="fr-FR" dirty="0">
              <a:solidFill>
                <a:srgbClr val="0070C0"/>
              </a:solidFill>
              <a:latin typeface="Times New Roman" panose="02020603050405020304" pitchFamily="18" charset="0"/>
              <a:cs typeface="Times New Roman" panose="02020603050405020304" pitchFamily="18" charset="0"/>
            </a:endParaRPr>
          </a:p>
        </p:txBody>
      </p:sp>
      <p:sp>
        <p:nvSpPr>
          <p:cNvPr id="3" name="Titre 1"/>
          <p:cNvSpPr txBox="1"/>
          <p:nvPr/>
        </p:nvSpPr>
        <p:spPr>
          <a:xfrm>
            <a:off x="1516064" y="1238472"/>
            <a:ext cx="10675936" cy="576040"/>
          </a:xfrm>
          <a:prstGeom prst="rect">
            <a:avLst/>
          </a:prstGeom>
        </p:spPr>
        <p:txBody>
          <a:bodyPr vert="horz" lIns="91440" tIns="45720" rIns="91440" bIns="45720" rtlCol="0" anchor="t">
            <a:normAutofit fontScale="90000" lnSpcReduction="1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dirty="0"/>
          </a:p>
        </p:txBody>
      </p:sp>
      <p:sp>
        <p:nvSpPr>
          <p:cNvPr id="4" name="Titre 1"/>
          <p:cNvSpPr txBox="1"/>
          <p:nvPr/>
        </p:nvSpPr>
        <p:spPr>
          <a:xfrm>
            <a:off x="1087439" y="1658017"/>
            <a:ext cx="10675936" cy="576040"/>
          </a:xfrm>
          <a:prstGeom prst="rect">
            <a:avLst/>
          </a:prstGeom>
        </p:spPr>
        <p:txBody>
          <a:bodyPr vert="horz" lIns="91440" tIns="45720" rIns="91440" bIns="45720" rtlCol="0" anchor="t">
            <a:normAutofit fontScale="90000" lnSpcReduction="1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Pour : GAFI- ORTG – GIABA &amp; BM, FMI</a:t>
            </a:r>
            <a:endParaRPr lang="fr-FR" dirty="0">
              <a:latin typeface="Times New Roman" panose="02020603050405020304" pitchFamily="18" charset="0"/>
              <a:cs typeface="Times New Roman" panose="02020603050405020304" pitchFamily="18" charset="0"/>
            </a:endParaRPr>
          </a:p>
        </p:txBody>
      </p:sp>
      <p:sp>
        <p:nvSpPr>
          <p:cNvPr id="5" name="Titre 1"/>
          <p:cNvSpPr txBox="1"/>
          <p:nvPr/>
        </p:nvSpPr>
        <p:spPr>
          <a:xfrm>
            <a:off x="1673226" y="2810097"/>
            <a:ext cx="10675936" cy="576040"/>
          </a:xfrm>
          <a:prstGeom prst="rect">
            <a:avLst/>
          </a:prstGeom>
        </p:spPr>
        <p:txBody>
          <a:bodyPr vert="horz" lIns="91440" tIns="45720" rIns="91440" bIns="45720" rtlCol="0" anchor="t">
            <a:normAutofit fontScale="90000" lnSpcReduction="1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dirty="0"/>
          </a:p>
        </p:txBody>
      </p:sp>
      <p:sp>
        <p:nvSpPr>
          <p:cNvPr id="6" name="Titre 1"/>
          <p:cNvSpPr txBox="1"/>
          <p:nvPr/>
        </p:nvSpPr>
        <p:spPr>
          <a:xfrm>
            <a:off x="1087439" y="2522077"/>
            <a:ext cx="10298013" cy="1970206"/>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571500" indent="-571500" algn="just">
              <a:buFont typeface="Arial" panose="020B0604020202020204" pitchFamily="34" charset="0"/>
              <a:buChar char="•"/>
            </a:pPr>
            <a:r>
              <a:rPr lang="fr-FR"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Travaux en particulier sur la compréhension des risques, des tendances et des méthodes de BC/FT au niveau mondial</a:t>
            </a:r>
          </a:p>
          <a:p>
            <a:endParaRPr lang="fr-FR"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endParaRPr>
          </a:p>
          <a:p>
            <a:pPr marL="571500" indent="-571500" algn="just">
              <a:buFont typeface="Arial" panose="020B0604020202020204" pitchFamily="34" charset="0"/>
              <a:buChar char="•"/>
            </a:pPr>
            <a:r>
              <a:rPr lang="fr-FR" dirty="0">
                <a:latin typeface="Times New Roman" panose="02020603050405020304" pitchFamily="18" charset="0"/>
                <a:cs typeface="Times New Roman" panose="02020603050405020304" pitchFamily="18" charset="0"/>
              </a:rPr>
              <a:t>Une base quantitative plus solide pour les travaux sur la surveillance mondiale du système financier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23709" y="519335"/>
            <a:ext cx="10675936" cy="576040"/>
          </a:xfrm>
        </p:spPr>
        <p:txBody>
          <a:bodyPr>
            <a:normAutofit fontScale="90000"/>
          </a:bodyPr>
          <a:lstStyle/>
          <a:p>
            <a:r>
              <a:rPr lang="fr-FR"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2-Qualité de la production statistique</a:t>
            </a:r>
            <a:endParaRPr lang="fr-FR" dirty="0">
              <a:solidFill>
                <a:srgbClr val="0070C0"/>
              </a:solidFill>
              <a:latin typeface="Times New Roman" panose="02020603050405020304" pitchFamily="18" charset="0"/>
              <a:cs typeface="Times New Roman" panose="02020603050405020304" pitchFamily="18" charset="0"/>
            </a:endParaRPr>
          </a:p>
        </p:txBody>
      </p:sp>
      <p:sp>
        <p:nvSpPr>
          <p:cNvPr id="4" name="Rectangle 3"/>
          <p:cNvSpPr/>
          <p:nvPr/>
        </p:nvSpPr>
        <p:spPr>
          <a:xfrm>
            <a:off x="426720" y="1545341"/>
            <a:ext cx="11399520" cy="4308039"/>
          </a:xfrm>
          <a:prstGeom prst="rect">
            <a:avLst/>
          </a:prstGeom>
        </p:spPr>
        <p:txBody>
          <a:bodyPr wrap="square">
            <a:spAutoFit/>
          </a:bodyPr>
          <a:lstStyle/>
          <a:p>
            <a:pPr lvl="0" algn="just">
              <a:lnSpc>
                <a:spcPct val="115000"/>
              </a:lnSpc>
              <a:spcAft>
                <a:spcPts val="0"/>
              </a:spcAft>
            </a:pPr>
            <a:r>
              <a:rPr lang="fr-FR" sz="2000" dirty="0">
                <a:latin typeface="Times New Roman" panose="02020603050405020304" pitchFamily="18" charset="0"/>
                <a:ea typeface="Calibri" panose="020F0502020204030204" charset="0"/>
                <a:cs typeface="Times New Roman" panose="02020603050405020304" pitchFamily="18" charset="0"/>
              </a:rPr>
              <a:t>La Statistique, outil de pilotage des politiques de développement, doit respecter la notion de qualité.  Les organismes internationaux retiennent les 6 dimensions suivantes pour définir la qualité des statistiques officielles :</a:t>
            </a:r>
          </a:p>
          <a:p>
            <a:pPr marL="742950" lvl="1" indent="-285750" algn="just">
              <a:lnSpc>
                <a:spcPct val="115000"/>
              </a:lnSpc>
              <a:spcAft>
                <a:spcPts val="0"/>
              </a:spcAft>
              <a:buFont typeface="+mj-lt"/>
              <a:buAutoNum type="arabicPeriod"/>
            </a:pPr>
            <a:r>
              <a:rPr lang="fr-FR" sz="2000" b="1" dirty="0">
                <a:latin typeface="Times New Roman" panose="02020603050405020304" pitchFamily="18" charset="0"/>
                <a:ea typeface="Calibri" panose="020F0502020204030204" charset="0"/>
                <a:cs typeface="Times New Roman" panose="02020603050405020304" pitchFamily="18" charset="0"/>
              </a:rPr>
              <a:t>Pertinence : </a:t>
            </a:r>
            <a:r>
              <a:rPr lang="fr-FR" sz="2000" dirty="0">
                <a:latin typeface="Times New Roman" panose="02020603050405020304" pitchFamily="18" charset="0"/>
                <a:ea typeface="Calibri" panose="020F0502020204030204" charset="0"/>
                <a:cs typeface="Times New Roman" panose="02020603050405020304" pitchFamily="18" charset="0"/>
              </a:rPr>
              <a:t>elle exprime comment l’information répond aux besoins réels des utilisateurs. En d’autres termes, elle consiste à savoir si l'information disponible permet à l’utilisateur de mieux comprendre le phénomène étudié.</a:t>
            </a:r>
          </a:p>
          <a:p>
            <a:pPr marL="742950" lvl="1" indent="-285750" algn="just">
              <a:lnSpc>
                <a:spcPct val="115000"/>
              </a:lnSpc>
              <a:spcAft>
                <a:spcPts val="0"/>
              </a:spcAft>
              <a:buFont typeface="+mj-lt"/>
              <a:buAutoNum type="arabicPeriod"/>
            </a:pPr>
            <a:r>
              <a:rPr lang="fr-FR" sz="2000" b="1" dirty="0">
                <a:latin typeface="Times New Roman" panose="02020603050405020304" pitchFamily="18" charset="0"/>
                <a:ea typeface="Calibri" panose="020F0502020204030204" charset="0"/>
                <a:cs typeface="Times New Roman" panose="02020603050405020304" pitchFamily="18" charset="0"/>
              </a:rPr>
              <a:t>Exactitude-précision : </a:t>
            </a:r>
            <a:r>
              <a:rPr lang="fr-FR" sz="2000" dirty="0">
                <a:latin typeface="Times New Roman" panose="02020603050405020304" pitchFamily="18" charset="0"/>
                <a:ea typeface="Calibri" panose="020F0502020204030204" charset="0"/>
                <a:cs typeface="Times New Roman" panose="02020603050405020304" pitchFamily="18" charset="0"/>
              </a:rPr>
              <a:t>elle exprime « la mesure dans laquelle l'information décrit correctement le phénomène qu'elle devrait évaluer » c’est-à-dire la précision avec laquelle la mesure du phénomène est faite.</a:t>
            </a:r>
          </a:p>
          <a:p>
            <a:pPr marL="742950" lvl="1" indent="-285750" algn="just">
              <a:lnSpc>
                <a:spcPct val="115000"/>
              </a:lnSpc>
              <a:spcAft>
                <a:spcPts val="0"/>
              </a:spcAft>
              <a:buFont typeface="+mj-lt"/>
              <a:buAutoNum type="arabicPeriod"/>
            </a:pPr>
            <a:r>
              <a:rPr lang="fr-FR" sz="2000" b="1" dirty="0">
                <a:latin typeface="Times New Roman" panose="02020603050405020304" pitchFamily="18" charset="0"/>
                <a:ea typeface="Calibri" panose="020F0502020204030204" charset="0"/>
                <a:cs typeface="Times New Roman" panose="02020603050405020304" pitchFamily="18" charset="0"/>
              </a:rPr>
              <a:t>Actualité et ponctualité : </a:t>
            </a:r>
            <a:r>
              <a:rPr lang="fr-FR" sz="2000" dirty="0">
                <a:latin typeface="Times New Roman" panose="02020603050405020304" pitchFamily="18" charset="0"/>
                <a:ea typeface="Calibri" panose="020F0502020204030204" charset="0"/>
                <a:cs typeface="Times New Roman" panose="02020603050405020304" pitchFamily="18" charset="0"/>
              </a:rPr>
              <a:t>elle tient compte de la date de publication de l’information statistique par rapport à sa période de référence. La notion d'actualité est liée avec celles d’exactitude et de pertinence.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9909" y="702215"/>
            <a:ext cx="9431971" cy="576040"/>
          </a:xfrm>
        </p:spPr>
        <p:txBody>
          <a:bodyPr>
            <a:noAutofit/>
          </a:bodyPr>
          <a:lstStyle/>
          <a:p>
            <a:r>
              <a:rPr lang="fr-FR"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2-Qualité de la production statistique</a:t>
            </a:r>
            <a:endParaRPr lang="fr-FR" dirty="0">
              <a:solidFill>
                <a:srgbClr val="0070C0"/>
              </a:solidFill>
              <a:latin typeface="Times New Roman" panose="02020603050405020304" pitchFamily="18" charset="0"/>
              <a:cs typeface="Times New Roman" panose="02020603050405020304" pitchFamily="18" charset="0"/>
            </a:endParaRPr>
          </a:p>
        </p:txBody>
      </p:sp>
      <p:sp>
        <p:nvSpPr>
          <p:cNvPr id="4" name="Rectangle 3"/>
          <p:cNvSpPr/>
          <p:nvPr/>
        </p:nvSpPr>
        <p:spPr>
          <a:xfrm>
            <a:off x="701040" y="1696883"/>
            <a:ext cx="10957560" cy="2606676"/>
          </a:xfrm>
          <a:prstGeom prst="rect">
            <a:avLst/>
          </a:prstGeom>
        </p:spPr>
        <p:txBody>
          <a:bodyPr wrap="square">
            <a:spAutoFit/>
          </a:bodyPr>
          <a:lstStyle/>
          <a:p>
            <a:pPr marL="971550" lvl="1" indent="-514350" algn="just">
              <a:lnSpc>
                <a:spcPct val="115000"/>
              </a:lnSpc>
              <a:spcAft>
                <a:spcPts val="0"/>
              </a:spcAft>
              <a:buFont typeface="+mj-lt"/>
              <a:buAutoNum type="arabicPeriod" startAt="4"/>
            </a:pPr>
            <a:r>
              <a:rPr lang="fr-FR" sz="2400" b="1" dirty="0">
                <a:latin typeface="Times New Roman" panose="02020603050405020304" pitchFamily="18" charset="0"/>
                <a:ea typeface="Calibri" panose="020F0502020204030204" charset="0"/>
                <a:cs typeface="Times New Roman" panose="02020603050405020304" pitchFamily="18" charset="0"/>
              </a:rPr>
              <a:t>Accessibilité et clarté : </a:t>
            </a:r>
            <a:r>
              <a:rPr lang="fr-FR" sz="2400" dirty="0">
                <a:latin typeface="Times New Roman" panose="02020603050405020304" pitchFamily="18" charset="0"/>
                <a:ea typeface="Calibri" panose="020F0502020204030204" charset="0"/>
                <a:cs typeface="Times New Roman" panose="02020603050405020304" pitchFamily="18" charset="0"/>
              </a:rPr>
              <a:t>elle renvoie à la facilité avec laquelle on peut obtenir l’information statistique auprès du producteur.</a:t>
            </a:r>
          </a:p>
          <a:p>
            <a:pPr marL="971550" lvl="1" indent="-514350" algn="just">
              <a:lnSpc>
                <a:spcPct val="115000"/>
              </a:lnSpc>
              <a:spcAft>
                <a:spcPts val="0"/>
              </a:spcAft>
              <a:buFont typeface="+mj-lt"/>
              <a:buAutoNum type="arabicPeriod" startAt="4"/>
            </a:pPr>
            <a:r>
              <a:rPr lang="fr-FR" sz="2400" b="1" dirty="0">
                <a:latin typeface="Times New Roman" panose="02020603050405020304" pitchFamily="18" charset="0"/>
                <a:ea typeface="Calibri" panose="020F0502020204030204" charset="0"/>
                <a:cs typeface="Times New Roman" panose="02020603050405020304" pitchFamily="18" charset="0"/>
              </a:rPr>
              <a:t>Interprétabilité : </a:t>
            </a:r>
            <a:r>
              <a:rPr lang="fr-FR" sz="2400" dirty="0">
                <a:latin typeface="Times New Roman" panose="02020603050405020304" pitchFamily="18" charset="0"/>
                <a:ea typeface="Calibri" panose="020F0502020204030204" charset="0"/>
                <a:cs typeface="Times New Roman" panose="02020603050405020304" pitchFamily="18" charset="0"/>
              </a:rPr>
              <a:t>elle se caractérise par la disponibilité d'informations supplémentaires nécessaires à son interprétation.</a:t>
            </a:r>
          </a:p>
          <a:p>
            <a:pPr marL="971550" lvl="1" indent="-514350" algn="just">
              <a:lnSpc>
                <a:spcPct val="115000"/>
              </a:lnSpc>
              <a:spcAft>
                <a:spcPts val="0"/>
              </a:spcAft>
              <a:buFont typeface="+mj-lt"/>
              <a:buAutoNum type="arabicPeriod" startAt="4"/>
            </a:pPr>
            <a:r>
              <a:rPr lang="fr-FR" sz="2400" b="1" dirty="0">
                <a:latin typeface="Times New Roman" panose="02020603050405020304" pitchFamily="18" charset="0"/>
                <a:ea typeface="Calibri" panose="020F0502020204030204" charset="0"/>
                <a:cs typeface="Times New Roman" panose="02020603050405020304" pitchFamily="18" charset="0"/>
              </a:rPr>
              <a:t>Cohérence : </a:t>
            </a:r>
            <a:r>
              <a:rPr lang="fr-FR" sz="2400" dirty="0">
                <a:latin typeface="Times New Roman" panose="02020603050405020304" pitchFamily="18" charset="0"/>
                <a:ea typeface="Calibri" panose="020F0502020204030204" charset="0"/>
                <a:cs typeface="Times New Roman" panose="02020603050405020304" pitchFamily="18" charset="0"/>
              </a:rPr>
              <a:t>elle est assurée lorsqu’on peut réussir à recouper cette information avec d'autres renseignements statistiques dans un cadre analytique général.</a:t>
            </a:r>
            <a:endParaRPr lang="fr-FR" sz="2400" dirty="0">
              <a:effectLst/>
              <a:latin typeface="Times New Roman" panose="02020603050405020304" pitchFamily="18" charset="0"/>
              <a:ea typeface="Calibri" panose="020F0502020204030204"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30389" y="641255"/>
            <a:ext cx="10675936" cy="576040"/>
          </a:xfrm>
        </p:spPr>
        <p:txBody>
          <a:bodyPr>
            <a:normAutofit fontScale="90000"/>
          </a:bodyPr>
          <a:lstStyle/>
          <a:p>
            <a:r>
              <a:rPr lang="fr-FR"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2-Qualité de la production statistique</a:t>
            </a:r>
            <a:endParaRPr lang="fr-FR" dirty="0">
              <a:solidFill>
                <a:srgbClr val="0070C0"/>
              </a:solidFill>
              <a:latin typeface="Times New Roman" panose="02020603050405020304" pitchFamily="18" charset="0"/>
              <a:cs typeface="Times New Roman" panose="02020603050405020304" pitchFamily="18" charset="0"/>
            </a:endParaRPr>
          </a:p>
        </p:txBody>
      </p:sp>
      <p:sp>
        <p:nvSpPr>
          <p:cNvPr id="4" name="Rectangle 3"/>
          <p:cNvSpPr/>
          <p:nvPr/>
        </p:nvSpPr>
        <p:spPr>
          <a:xfrm>
            <a:off x="853440" y="1437803"/>
            <a:ext cx="10957560" cy="3970318"/>
          </a:xfrm>
          <a:prstGeom prst="rect">
            <a:avLst/>
          </a:prstGeom>
        </p:spPr>
        <p:txBody>
          <a:bodyPr wrap="square">
            <a:spAutoFit/>
          </a:bodyPr>
          <a:lstStyle/>
          <a:p>
            <a:pPr marL="514350" lvl="0" indent="-514350">
              <a:buFont typeface="+mj-lt"/>
              <a:buAutoNum type="arabicPeriod" startAt="7"/>
            </a:pPr>
            <a:r>
              <a:rPr lang="fr-FR" sz="2800" b="1" dirty="0">
                <a:latin typeface="Times New Roman" panose="02020603050405020304" pitchFamily="18" charset="0"/>
                <a:cs typeface="Times New Roman" panose="02020603050405020304" pitchFamily="18" charset="0"/>
              </a:rPr>
              <a:t>L’exhaustivité</a:t>
            </a:r>
            <a:r>
              <a:rPr lang="fr-FR" sz="2800" dirty="0">
                <a:latin typeface="Times New Roman" panose="02020603050405020304" pitchFamily="18" charset="0"/>
                <a:cs typeface="Times New Roman" panose="02020603050405020304" pitchFamily="18" charset="0"/>
              </a:rPr>
              <a:t> : elle consiste à rendre disponible toutes les données nécessaires à la gestion  du dispositif LBC/FT national. Ces données concernent aussi bien le secteur public que le secteur privé.</a:t>
            </a:r>
          </a:p>
          <a:p>
            <a:pPr marL="514350" lvl="0" indent="-514350">
              <a:buFont typeface="+mj-lt"/>
              <a:buAutoNum type="arabicPeriod" startAt="7"/>
            </a:pPr>
            <a:r>
              <a:rPr lang="fr-FR" sz="2800" b="1" dirty="0">
                <a:latin typeface="Times New Roman" panose="02020603050405020304" pitchFamily="18" charset="0"/>
                <a:cs typeface="Times New Roman" panose="02020603050405020304" pitchFamily="18" charset="0"/>
              </a:rPr>
              <a:t>Le secret statistique :</a:t>
            </a:r>
            <a:r>
              <a:rPr lang="fr-FR" sz="2800" dirty="0">
                <a:latin typeface="Times New Roman" panose="02020603050405020304" pitchFamily="18" charset="0"/>
                <a:cs typeface="Times New Roman" panose="02020603050405020304" pitchFamily="18" charset="0"/>
              </a:rPr>
              <a:t> les données collectées auront un caractère confidentiel. Elles ne seront pas divulguées que sur autorisation des autorités nationales.</a:t>
            </a:r>
          </a:p>
          <a:p>
            <a:endParaRPr lang="fr-FR" sz="2800" dirty="0">
              <a:latin typeface="Times New Roman" panose="02020603050405020304" pitchFamily="18" charset="0"/>
              <a:cs typeface="Times New Roman" panose="02020603050405020304" pitchFamily="18" charset="0"/>
            </a:endParaRPr>
          </a:p>
          <a:p>
            <a:pPr marL="514350" lvl="0" indent="-514350">
              <a:buFont typeface="+mj-lt"/>
              <a:buAutoNum type="arabicPeriod" startAt="9"/>
            </a:pPr>
            <a:r>
              <a:rPr lang="fr-FR" sz="2800" b="1" dirty="0">
                <a:latin typeface="Times New Roman" panose="02020603050405020304" pitchFamily="18" charset="0"/>
                <a:cs typeface="Times New Roman" panose="02020603050405020304" pitchFamily="18" charset="0"/>
              </a:rPr>
              <a:t>La neutralité :</a:t>
            </a:r>
            <a:r>
              <a:rPr lang="fr-FR" sz="2800" dirty="0">
                <a:latin typeface="Times New Roman" panose="02020603050405020304" pitchFamily="18" charset="0"/>
                <a:cs typeface="Times New Roman" panose="02020603050405020304" pitchFamily="18" charset="0"/>
              </a:rPr>
              <a:t> Elle consiste à recueillir des données relatives à la LBC/FT sans porter de jugement sur les activités de ses producteurs.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 name="Titre 2"/>
          <p:cNvSpPr>
            <a:spLocks noGrp="1"/>
          </p:cNvSpPr>
          <p:nvPr>
            <p:ph type="title"/>
          </p:nvPr>
        </p:nvSpPr>
        <p:spPr>
          <a:xfrm>
            <a:off x="759460" y="591820"/>
            <a:ext cx="10515600" cy="1598930"/>
          </a:xfrm>
        </p:spPr>
        <p:txBody>
          <a:bodyPr>
            <a:normAutofit/>
          </a:bodyPr>
          <a:lstStyle/>
          <a:p>
            <a:r>
              <a:rPr lang="fr-FR" sz="4400"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3-Cadre </a:t>
            </a:r>
            <a:r>
              <a:rPr lang="fr-FR" sz="4800"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de</a:t>
            </a:r>
            <a:r>
              <a:rPr lang="fr-FR" sz="4400"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 la production statistique</a:t>
            </a:r>
            <a:br>
              <a:rPr lang="fr-FR" sz="4400"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br>
            <a:endParaRPr lang="fr-FR" altLang="en-US"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endParaRPr>
          </a:p>
        </p:txBody>
      </p:sp>
      <p:sp>
        <p:nvSpPr>
          <p:cNvPr id="4" name="Espace réservé du texte 3"/>
          <p:cNvSpPr>
            <a:spLocks noGrp="1"/>
          </p:cNvSpPr>
          <p:nvPr>
            <p:ph type="body" idx="1"/>
          </p:nvPr>
        </p:nvSpPr>
        <p:spPr>
          <a:xfrm>
            <a:off x="916940" y="1867535"/>
            <a:ext cx="11699875" cy="4398645"/>
          </a:xfrm>
        </p:spPr>
        <p:txBody>
          <a:bodyPr>
            <a:normAutofit/>
          </a:bodyPr>
          <a:lstStyle/>
          <a:p>
            <a:pPr algn="just"/>
            <a:endParaRPr lang="fr-FR" sz="4800" dirty="0">
              <a:solidFill>
                <a:schemeClr val="tx1"/>
              </a:solidFill>
              <a:latin typeface="Times New Roman" panose="02020603050405020304" pitchFamily="18" charset="0"/>
              <a:cs typeface="Times New Roman" panose="02020603050405020304" pitchFamily="18" charset="0"/>
              <a:sym typeface="+mn-ea"/>
            </a:endParaRPr>
          </a:p>
          <a:p>
            <a:pPr algn="just"/>
            <a:r>
              <a:rPr lang="fr-FR" sz="4800" dirty="0">
                <a:solidFill>
                  <a:schemeClr val="tx1"/>
                </a:solidFill>
                <a:latin typeface="Times New Roman" panose="02020603050405020304" pitchFamily="18" charset="0"/>
                <a:cs typeface="Times New Roman" panose="02020603050405020304" pitchFamily="18" charset="0"/>
                <a:sym typeface="+mn-ea"/>
              </a:rPr>
              <a:t> </a:t>
            </a:r>
            <a:r>
              <a:rPr lang="fr-FR" sz="4400" dirty="0">
                <a:latin typeface="Times New Roman" panose="02020603050405020304" pitchFamily="18" charset="0"/>
                <a:cs typeface="Times New Roman" panose="02020603050405020304" pitchFamily="18" charset="0"/>
                <a:sym typeface="+mn-ea"/>
              </a:rPr>
              <a:t> </a:t>
            </a:r>
            <a:r>
              <a:rPr lang="fr-FR" sz="4400" b="1" dirty="0">
                <a:solidFill>
                  <a:schemeClr val="tx1"/>
                </a:solidFill>
                <a:latin typeface="Times New Roman" panose="02020603050405020304" pitchFamily="18" charset="0"/>
                <a:cs typeface="Times New Roman" panose="02020603050405020304" pitchFamily="18" charset="0"/>
                <a:sym typeface="+mn-ea"/>
              </a:rPr>
              <a:t> </a:t>
            </a:r>
            <a:r>
              <a:rPr lang="fr-FR" sz="4400"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3.1 Cadre légal</a:t>
            </a:r>
          </a:p>
          <a:p>
            <a:pPr algn="just"/>
            <a:endParaRPr lang="fr-FR" sz="4400"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endParaRPr>
          </a:p>
          <a:p>
            <a:pPr algn="just"/>
            <a:r>
              <a:rPr lang="fr-FR" sz="4400"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   3.2 Cadre Institutionnel</a:t>
            </a:r>
            <a:endParaRPr lang="fr-FR" altLang="en-US" sz="4400" dirty="0"/>
          </a:p>
        </p:txBody>
      </p:sp>
    </p:spTree>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 name="Titre 2"/>
          <p:cNvSpPr>
            <a:spLocks noGrp="1"/>
          </p:cNvSpPr>
          <p:nvPr>
            <p:ph type="title"/>
          </p:nvPr>
        </p:nvSpPr>
        <p:spPr>
          <a:xfrm>
            <a:off x="759460" y="591820"/>
            <a:ext cx="10515600" cy="2012315"/>
          </a:xfrm>
        </p:spPr>
        <p:txBody>
          <a:bodyPr>
            <a:normAutofit/>
          </a:bodyPr>
          <a:lstStyle/>
          <a:p>
            <a:r>
              <a:rPr lang="fr-FR" sz="4400"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3-Cadre de la production statistique</a:t>
            </a:r>
            <a:br>
              <a:rPr lang="fr-FR" sz="4400"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br>
            <a:br>
              <a:rPr lang="fr-FR" sz="4400"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br>
            <a:r>
              <a:rPr lang="fr-FR" sz="4400"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3.1 Cadre légal</a:t>
            </a:r>
            <a:endParaRPr lang="fr-FR" altLang="en-US"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endParaRPr>
          </a:p>
        </p:txBody>
      </p:sp>
      <p:sp>
        <p:nvSpPr>
          <p:cNvPr id="4" name="Espace réservé du texte 3"/>
          <p:cNvSpPr>
            <a:spLocks noGrp="1"/>
          </p:cNvSpPr>
          <p:nvPr>
            <p:ph type="body" idx="1"/>
          </p:nvPr>
        </p:nvSpPr>
        <p:spPr>
          <a:xfrm>
            <a:off x="398145" y="2508885"/>
            <a:ext cx="11699875" cy="3668395"/>
          </a:xfrm>
        </p:spPr>
        <p:txBody>
          <a:bodyPr>
            <a:normAutofit fontScale="92500" lnSpcReduction="20000"/>
          </a:bodyPr>
          <a:lstStyle/>
          <a:p>
            <a:pPr algn="just"/>
            <a:endParaRPr lang="fr-FR" sz="3200" dirty="0">
              <a:solidFill>
                <a:schemeClr val="tx1"/>
              </a:solidFill>
              <a:latin typeface="Times New Roman" panose="02020603050405020304" pitchFamily="18" charset="0"/>
              <a:cs typeface="Times New Roman" panose="02020603050405020304" pitchFamily="18" charset="0"/>
              <a:sym typeface="+mn-ea"/>
            </a:endParaRPr>
          </a:p>
          <a:p>
            <a:pPr algn="just"/>
            <a:r>
              <a:rPr lang="fr-FR" sz="3200" dirty="0">
                <a:solidFill>
                  <a:schemeClr val="tx1"/>
                </a:solidFill>
                <a:latin typeface="Times New Roman" panose="02020603050405020304" pitchFamily="18" charset="0"/>
                <a:cs typeface="Times New Roman" panose="02020603050405020304" pitchFamily="18" charset="0"/>
                <a:sym typeface="+mn-ea"/>
              </a:rPr>
              <a:t> </a:t>
            </a:r>
            <a:r>
              <a:rPr lang="fr-FR" sz="2800" b="1" dirty="0">
                <a:solidFill>
                  <a:schemeClr val="tx1"/>
                </a:solidFill>
                <a:latin typeface="Times New Roman" panose="02020603050405020304" pitchFamily="18" charset="0"/>
                <a:cs typeface="Times New Roman" panose="02020603050405020304" pitchFamily="18" charset="0"/>
                <a:sym typeface="+mn-ea"/>
              </a:rPr>
              <a:t>Recommandation 33 du GAFI</a:t>
            </a:r>
            <a:endParaRPr lang="fr-FR" sz="2800" b="1" dirty="0">
              <a:latin typeface="Times New Roman" panose="02020603050405020304" pitchFamily="18" charset="0"/>
              <a:cs typeface="Times New Roman" panose="02020603050405020304" pitchFamily="18" charset="0"/>
            </a:endParaRPr>
          </a:p>
          <a:p>
            <a:pPr algn="just">
              <a:buClrTx/>
              <a:buSzTx/>
            </a:pPr>
            <a:r>
              <a:rPr lang="fr-FR" sz="2800" dirty="0">
                <a:solidFill>
                  <a:schemeClr val="tx1"/>
                </a:solidFill>
                <a:latin typeface="Times New Roman" panose="02020603050405020304" pitchFamily="18" charset="0"/>
                <a:cs typeface="Times New Roman" panose="02020603050405020304" pitchFamily="18" charset="0"/>
                <a:sym typeface="+mn-ea"/>
              </a:rPr>
              <a:t>Dans le cadre de ses missions, le GAFI a édicté 40 Recommandations qui représentent la boussole de la lutte au plan international.</a:t>
            </a:r>
            <a:endParaRPr lang="fr-FR" sz="2800" dirty="0">
              <a:solidFill>
                <a:schemeClr val="tx1"/>
              </a:solidFill>
              <a:latin typeface="Times New Roman" panose="02020603050405020304" pitchFamily="18" charset="0"/>
              <a:cs typeface="Times New Roman" panose="02020603050405020304" pitchFamily="18" charset="0"/>
            </a:endParaRPr>
          </a:p>
          <a:p>
            <a:pPr algn="just">
              <a:buClrTx/>
              <a:buSzTx/>
            </a:pPr>
            <a:r>
              <a:rPr lang="fr-FR" sz="2800" dirty="0">
                <a:solidFill>
                  <a:schemeClr val="tx1"/>
                </a:solidFill>
                <a:latin typeface="Times New Roman" panose="02020603050405020304" pitchFamily="18" charset="0"/>
                <a:cs typeface="Times New Roman" panose="02020603050405020304" pitchFamily="18" charset="0"/>
                <a:sym typeface="+mn-ea"/>
              </a:rPr>
              <a:t> </a:t>
            </a:r>
          </a:p>
          <a:p>
            <a:pPr algn="just">
              <a:buClrTx/>
              <a:buSzTx/>
            </a:pPr>
            <a:r>
              <a:rPr lang="fr-FR" sz="2800" dirty="0">
                <a:solidFill>
                  <a:schemeClr val="tx1"/>
                </a:solidFill>
                <a:latin typeface="Times New Roman" panose="02020603050405020304" pitchFamily="18" charset="0"/>
                <a:cs typeface="Times New Roman" panose="02020603050405020304" pitchFamily="18" charset="0"/>
                <a:sym typeface="+mn-ea"/>
              </a:rPr>
              <a:t>Parmi ses recommandations, figure la R33 spécifique aux statistiques de LBC/FT</a:t>
            </a:r>
            <a:r>
              <a:rPr lang="fr-FR" sz="2800" dirty="0">
                <a:latin typeface="Times New Roman" panose="02020603050405020304" pitchFamily="18" charset="0"/>
                <a:cs typeface="Times New Roman" panose="02020603050405020304" pitchFamily="18" charset="0"/>
                <a:sym typeface="+mn-ea"/>
              </a:rPr>
              <a:t>.</a:t>
            </a:r>
          </a:p>
          <a:p>
            <a:pPr algn="just">
              <a:buClrTx/>
              <a:buSzTx/>
            </a:pPr>
            <a:r>
              <a:rPr lang="en-US" sz="2800"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Cette recommandation souligne l'obligation pour les États de tenir des statistiques complètes et pertinentes sur l'effectivité et l'efficacité de leur système LBC/FT. Elle constitue un standard international incontournable pour évaluer la performance des dispositifs nationaux.</a:t>
            </a:r>
            <a:endParaRPr lang="en-US" sz="2800" dirty="0">
              <a:latin typeface="Times New Roman" panose="02020603050405020304" pitchFamily="18" charset="0"/>
              <a:cs typeface="Times New Roman" panose="02020603050405020304" pitchFamily="18" charset="0"/>
            </a:endParaRPr>
          </a:p>
          <a:p>
            <a:pPr algn="just">
              <a:buClrTx/>
              <a:buSzTx/>
            </a:pPr>
            <a:endParaRPr lang="fr-FR" sz="2800" dirty="0">
              <a:latin typeface="Times New Roman" panose="02020603050405020304" pitchFamily="18" charset="0"/>
              <a:cs typeface="Times New Roman" panose="02020603050405020304" pitchFamily="18" charset="0"/>
            </a:endParaRPr>
          </a:p>
          <a:p>
            <a:pPr algn="just"/>
            <a:endParaRPr lang="fr-FR" altLang="en-US" sz="2800" dirty="0"/>
          </a:p>
        </p:txBody>
      </p:sp>
    </p:spTree>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3.1 Cadre légal</a:t>
            </a:r>
            <a:endParaRPr lang="fr-FR" altLang="en-US"/>
          </a:p>
        </p:txBody>
      </p:sp>
      <p:sp>
        <p:nvSpPr>
          <p:cNvPr id="3" name="Espace réservé du contenu 2"/>
          <p:cNvSpPr>
            <a:spLocks noGrp="1"/>
          </p:cNvSpPr>
          <p:nvPr>
            <p:ph idx="1"/>
          </p:nvPr>
        </p:nvSpPr>
        <p:spPr/>
        <p:txBody>
          <a:bodyPr>
            <a:normAutofit fontScale="90000" lnSpcReduction="10000"/>
          </a:bodyPr>
          <a:lstStyle/>
          <a:p>
            <a:pPr marL="0" indent="0" algn="l">
              <a:buClrTx/>
              <a:buSzTx/>
              <a:buNone/>
            </a:pPr>
            <a:r>
              <a:rPr lang="fr-FR" dirty="0">
                <a:latin typeface="Times New Roman" panose="02020603050405020304" pitchFamily="18" charset="0"/>
                <a:cs typeface="Times New Roman" panose="02020603050405020304" pitchFamily="18" charset="0"/>
                <a:sym typeface="+mn-ea"/>
              </a:rPr>
              <a:t>Cette Recommandation stipule que : « Les pays devraient tenir des statistiques complètes sur les questions relatives à l’efficacité et à l’effectivité de leur système de LBC/FT. Cela devrait inclure la tenue de statistiques sur : </a:t>
            </a:r>
            <a:endParaRPr lang="fr-FR" dirty="0">
              <a:solidFill>
                <a:schemeClr val="tx1"/>
              </a:solidFill>
              <a:latin typeface="Times New Roman" panose="02020603050405020304" pitchFamily="18" charset="0"/>
              <a:cs typeface="Times New Roman" panose="02020603050405020304" pitchFamily="18" charset="0"/>
            </a:endParaRPr>
          </a:p>
          <a:p>
            <a:pPr algn="l">
              <a:buClrTx/>
              <a:buSzTx/>
            </a:pPr>
            <a:endParaRPr lang="fr-FR" dirty="0">
              <a:solidFill>
                <a:schemeClr val="tx1"/>
              </a:solidFill>
              <a:latin typeface="Times New Roman" panose="02020603050405020304" pitchFamily="18" charset="0"/>
              <a:cs typeface="Times New Roman" panose="02020603050405020304" pitchFamily="18" charset="0"/>
            </a:endParaRPr>
          </a:p>
          <a:p>
            <a:pPr marL="0" lvl="0" indent="0" algn="l">
              <a:buClrTx/>
              <a:buSzTx/>
              <a:buNone/>
            </a:pPr>
            <a:r>
              <a:rPr lang="fr-FR" dirty="0">
                <a:latin typeface="Times New Roman" panose="02020603050405020304" pitchFamily="18" charset="0"/>
                <a:cs typeface="Times New Roman" panose="02020603050405020304" pitchFamily="18" charset="0"/>
                <a:sym typeface="Webdings" panose="05030102010509060703" pitchFamily="18" charset="2"/>
              </a:rPr>
              <a:t> </a:t>
            </a:r>
            <a:r>
              <a:rPr lang="fr-FR" dirty="0">
                <a:latin typeface="Times New Roman" panose="02020603050405020304" pitchFamily="18" charset="0"/>
                <a:cs typeface="Times New Roman" panose="02020603050405020304" pitchFamily="18" charset="0"/>
                <a:sym typeface="+mn-ea"/>
              </a:rPr>
              <a:t>les DOS reçues et disséminées ; </a:t>
            </a:r>
            <a:endParaRPr lang="fr-FR" dirty="0">
              <a:solidFill>
                <a:schemeClr val="tx1"/>
              </a:solidFill>
              <a:latin typeface="Times New Roman" panose="02020603050405020304" pitchFamily="18" charset="0"/>
              <a:cs typeface="Times New Roman" panose="02020603050405020304" pitchFamily="18" charset="0"/>
            </a:endParaRPr>
          </a:p>
          <a:p>
            <a:pPr marL="0" lvl="0" indent="0" algn="l">
              <a:buClrTx/>
              <a:buSzTx/>
              <a:buNone/>
            </a:pPr>
            <a:r>
              <a:rPr lang="fr-FR" dirty="0">
                <a:latin typeface="Times New Roman" panose="02020603050405020304" pitchFamily="18" charset="0"/>
                <a:cs typeface="Times New Roman" panose="02020603050405020304" pitchFamily="18" charset="0"/>
                <a:sym typeface="Webdings" panose="05030102010509060703" pitchFamily="18" charset="2"/>
              </a:rPr>
              <a:t> </a:t>
            </a:r>
            <a:r>
              <a:rPr lang="fr-FR" dirty="0">
                <a:latin typeface="Times New Roman" panose="02020603050405020304" pitchFamily="18" charset="0"/>
                <a:cs typeface="Times New Roman" panose="02020603050405020304" pitchFamily="18" charset="0"/>
                <a:sym typeface="+mn-ea"/>
              </a:rPr>
              <a:t>Les enquêtes sur le blanchiment de capitaux et le financement du terrorisme, les poursuites et condamnations liées au blanchiment de capitaux et au financement du terrorisme ; </a:t>
            </a:r>
            <a:endParaRPr lang="fr-FR" dirty="0">
              <a:solidFill>
                <a:schemeClr val="tx1"/>
              </a:solidFill>
              <a:latin typeface="Times New Roman" panose="02020603050405020304" pitchFamily="18" charset="0"/>
              <a:cs typeface="Times New Roman" panose="02020603050405020304" pitchFamily="18" charset="0"/>
            </a:endParaRPr>
          </a:p>
          <a:p>
            <a:pPr marL="0" lvl="0" indent="0" algn="l">
              <a:buClrTx/>
              <a:buSzTx/>
              <a:buNone/>
            </a:pPr>
            <a:r>
              <a:rPr lang="fr-FR" dirty="0">
                <a:latin typeface="Times New Roman" panose="02020603050405020304" pitchFamily="18" charset="0"/>
                <a:cs typeface="Times New Roman" panose="02020603050405020304" pitchFamily="18" charset="0"/>
                <a:sym typeface="Webdings" panose="05030102010509060703" pitchFamily="18" charset="2"/>
              </a:rPr>
              <a:t> </a:t>
            </a:r>
            <a:r>
              <a:rPr lang="fr-FR" dirty="0">
                <a:latin typeface="Times New Roman" panose="02020603050405020304" pitchFamily="18" charset="0"/>
                <a:cs typeface="Times New Roman" panose="02020603050405020304" pitchFamily="18" charset="0"/>
                <a:sym typeface="+mn-ea"/>
              </a:rPr>
              <a:t>les biens gelés, saisis ou confisqués ;</a:t>
            </a:r>
            <a:endParaRPr lang="fr-FR" dirty="0">
              <a:solidFill>
                <a:schemeClr val="tx1"/>
              </a:solidFill>
              <a:latin typeface="Times New Roman" panose="02020603050405020304" pitchFamily="18" charset="0"/>
              <a:cs typeface="Times New Roman" panose="02020603050405020304" pitchFamily="18" charset="0"/>
            </a:endParaRPr>
          </a:p>
          <a:p>
            <a:pPr marL="0" lvl="0" indent="0" algn="l">
              <a:buClrTx/>
              <a:buSzTx/>
              <a:buNone/>
            </a:pPr>
            <a:r>
              <a:rPr lang="fr-FR" dirty="0">
                <a:latin typeface="Times New Roman" panose="02020603050405020304" pitchFamily="18" charset="0"/>
                <a:cs typeface="Times New Roman" panose="02020603050405020304" pitchFamily="18" charset="0"/>
                <a:sym typeface="Webdings" panose="05030102010509060703" pitchFamily="18" charset="2"/>
              </a:rPr>
              <a:t> </a:t>
            </a:r>
            <a:r>
              <a:rPr lang="fr-FR" dirty="0">
                <a:latin typeface="Times New Roman" panose="02020603050405020304" pitchFamily="18" charset="0"/>
                <a:cs typeface="Times New Roman" panose="02020603050405020304" pitchFamily="18" charset="0"/>
                <a:sym typeface="+mn-ea"/>
              </a:rPr>
              <a:t>l’entraide judiciaire ou autres demandes internationales de coopération formulées et reçues. »</a:t>
            </a:r>
            <a:endParaRPr lang="fr-FR" b="1" dirty="0"/>
          </a:p>
          <a:p>
            <a:pPr marL="0" indent="0">
              <a:buNone/>
            </a:pPr>
            <a:endParaRPr lang="fr-FR"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br>
              <a:rPr lang="fr-FR"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br>
            <a:r>
              <a:rPr lang="fr-FR"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3.1 Cadre légal</a:t>
            </a:r>
            <a:br>
              <a:rPr lang="fr-FR" altLang="en-US" dirty="0"/>
            </a:br>
            <a:endParaRPr lang="fr-FR" altLang="en-US" dirty="0"/>
          </a:p>
        </p:txBody>
      </p:sp>
      <p:sp>
        <p:nvSpPr>
          <p:cNvPr id="3" name="Espace réservé du contenu 2"/>
          <p:cNvSpPr>
            <a:spLocks noGrp="1"/>
          </p:cNvSpPr>
          <p:nvPr>
            <p:ph idx="1"/>
          </p:nvPr>
        </p:nvSpPr>
        <p:spPr/>
        <p:txBody>
          <a:bodyPr/>
          <a:lstStyle/>
          <a:p>
            <a:pPr marL="0" indent="0">
              <a:buNone/>
            </a:pPr>
            <a:r>
              <a:rPr lang="fr-FR" altLang="en-US" b="1" dirty="0">
                <a:latin typeface="Times New Roman" panose="02020603050405020304" pitchFamily="18" charset="0"/>
                <a:cs typeface="Times New Roman" panose="02020603050405020304" pitchFamily="18" charset="0"/>
                <a:sym typeface="+mn-ea"/>
              </a:rPr>
              <a:t>Au niveau national</a:t>
            </a:r>
          </a:p>
          <a:p>
            <a:pPr marL="0" indent="0" algn="just">
              <a:buNone/>
            </a:pPr>
            <a:endParaRPr lang="en-US" b="1"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endParaRPr>
          </a:p>
          <a:p>
            <a:pPr marL="0" indent="0">
              <a:buNone/>
            </a:pP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Cette exigence est intégrée dans la législation ivoirienne, notamment à travers </a:t>
            </a:r>
          </a:p>
          <a:p>
            <a:pPr>
              <a:buFont typeface="Wingdings" panose="05000000000000000000" charset="0"/>
              <a:buChar char="ü"/>
            </a:pP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la loi n°2024-363 du 11 juin 2024 et </a:t>
            </a:r>
          </a:p>
          <a:p>
            <a:pPr>
              <a:buFont typeface="Wingdings" panose="05000000000000000000" charset="0"/>
              <a:buChar char="ü"/>
            </a:pP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le décret d'application n°2024-58, </a:t>
            </a:r>
          </a:p>
          <a:p>
            <a:pPr marL="0" indent="0">
              <a:buNone/>
            </a:pP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qui imposent la tenue d'une base de données intégrée et la transmission régulière de statistiques.</a:t>
            </a:r>
            <a:endParaRPr lang="en-US" dirty="0">
              <a:latin typeface="Times New Roman" panose="02020603050405020304" pitchFamily="18" charset="0"/>
              <a:cs typeface="Times New Roman" panose="02020603050405020304" pitchFamily="18" charset="0"/>
            </a:endParaRPr>
          </a:p>
          <a:p>
            <a:pPr marL="0" indent="0">
              <a:buNone/>
            </a:pPr>
            <a:endParaRPr lang="fr-FR" alt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l">
              <a:buClrTx/>
              <a:buSzTx/>
              <a:buFontTx/>
            </a:pPr>
            <a:r>
              <a:rPr lang="fr-FR"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3-Cadre de la production statistique</a:t>
            </a:r>
            <a:br>
              <a:rPr lang="fr-FR" b="1" dirty="0">
                <a:latin typeface="Times New Roman" panose="02020603050405020304" pitchFamily="18" charset="0"/>
                <a:cs typeface="Times New Roman" panose="02020603050405020304" pitchFamily="18" charset="0"/>
                <a:sym typeface="Wingdings" panose="05000000000000000000" pitchFamily="2" charset="2"/>
              </a:rPr>
            </a:br>
            <a:r>
              <a:rPr lang="fr-FR"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3.2 Cadre institutionnel</a:t>
            </a:r>
            <a:endParaRPr lang="fr-FR" b="1" dirty="0">
              <a:solidFill>
                <a:srgbClr val="0070C0"/>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p:txBody>
          <a:bodyPr>
            <a:normAutofit fontScale="90000"/>
          </a:bodyPr>
          <a:lstStyle/>
          <a:p>
            <a:pPr marL="457200" indent="-457200" algn="just">
              <a:buClrTx/>
              <a:buSzTx/>
              <a:buFont typeface="Wingdings" panose="05000000000000000000" pitchFamily="2" charset="2"/>
              <a:buChar char="ü"/>
            </a:pPr>
            <a:r>
              <a:rPr lang="fr-FR" sz="2000" b="1" i="1" dirty="0">
                <a:solidFill>
                  <a:srgbClr val="C00000"/>
                </a:solidFill>
                <a:latin typeface="Times New Roman" panose="02020603050405020304" pitchFamily="18" charset="0"/>
                <a:cs typeface="Times New Roman" panose="02020603050405020304" pitchFamily="18" charset="0"/>
                <a:sym typeface="+mn-ea"/>
              </a:rPr>
              <a:t>le Service des statistiques nationales en matière de LBC/FT/PADM est placé sous l'autorité administrative et financière du Comité de Coordination LBC/FT et sous la tutelle scientifique et technique de l'Agence Nationale de la Statistique (ANStat).</a:t>
            </a:r>
            <a:endParaRPr lang="fr-FR" sz="2000" b="1" i="1" dirty="0">
              <a:solidFill>
                <a:srgbClr val="C0000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ü"/>
            </a:pPr>
            <a:endParaRPr lang="fr-FR" sz="2000" b="1" i="1" dirty="0">
              <a:solidFill>
                <a:srgbClr val="C00000"/>
              </a:solidFill>
              <a:latin typeface="Times New Roman" panose="02020603050405020304" pitchFamily="18" charset="0"/>
              <a:cs typeface="Times New Roman" panose="02020603050405020304" pitchFamily="18" charset="0"/>
              <a:sym typeface="+mn-ea"/>
            </a:endParaRPr>
          </a:p>
          <a:p>
            <a:pPr marL="457200" indent="-457200" algn="just">
              <a:buFont typeface="Wingdings" panose="05000000000000000000" pitchFamily="2" charset="2"/>
              <a:buChar char="ü"/>
            </a:pPr>
            <a:r>
              <a:rPr lang="fr-FR" sz="2000" b="1" i="1" dirty="0">
                <a:solidFill>
                  <a:srgbClr val="C00000"/>
                </a:solidFill>
                <a:latin typeface="Times New Roman" panose="02020603050405020304" pitchFamily="18" charset="0"/>
                <a:cs typeface="Times New Roman" panose="02020603050405020304" pitchFamily="18" charset="0"/>
                <a:sym typeface="+mn-ea"/>
              </a:rPr>
              <a:t>Le service des Statistiques Nationales en matière de LBC/FT est créé par l’arrêté n°125 du 09 mai 2018 portant création du service des Statistiques Nationales en matière de LBC/FT-PADM</a:t>
            </a:r>
            <a:endParaRPr lang="fr-FR" sz="2000" b="1" i="1" dirty="0">
              <a:solidFill>
                <a:srgbClr val="C00000"/>
              </a:solidFill>
              <a:latin typeface="Times New Roman" panose="02020603050405020304" pitchFamily="18" charset="0"/>
              <a:cs typeface="Times New Roman" panose="02020603050405020304" pitchFamily="18" charset="0"/>
            </a:endParaRPr>
          </a:p>
          <a:p>
            <a:pPr marL="0" indent="0" algn="just">
              <a:buFont typeface="Wingdings" panose="05000000000000000000" pitchFamily="2" charset="2"/>
              <a:buNone/>
            </a:pPr>
            <a:endParaRPr lang="fr-FR" sz="2000" b="1"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ü"/>
            </a:pPr>
            <a:r>
              <a:rPr lang="fr-FR" sz="2000" b="1" i="1" dirty="0">
                <a:solidFill>
                  <a:srgbClr val="C00000"/>
                </a:solidFill>
                <a:latin typeface="Times New Roman" panose="02020603050405020304" pitchFamily="18" charset="0"/>
                <a:cs typeface="Times New Roman" panose="02020603050405020304" pitchFamily="18" charset="0"/>
                <a:sym typeface="+mn-ea"/>
              </a:rPr>
              <a:t>Les attributions du Service des Statistiques Nationales en matière de LBC/FT sont spécifiées dans l’arrêté interministériel n°0448 MFB/MEPD du 13 juin 2024 portant attributions, organisation et fonctionnement du Service des statistiques nationales en matière de LBC/FT/FP</a:t>
            </a:r>
          </a:p>
          <a:p>
            <a:pPr marL="457200" indent="-457200">
              <a:buFont typeface="Wingdings" panose="05000000000000000000" pitchFamily="2" charset="2"/>
              <a:buChar char="ü"/>
            </a:pPr>
            <a:r>
              <a:rPr lang="en-US" sz="2000"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La mission du Service est d'assurer la disponibilité de statistiques complètes, fiables et actualisées qui permettent d'apprécier l'effectivité et l'efficacité du système national LBC/FT/PADM, ce qui se traduit par la mise en œuvre de la Recommandation 33 du GAFI relative aux statistiques.</a:t>
            </a: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fr-FR" altLang="en-US"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536575"/>
            <a:ext cx="10515600" cy="1325563"/>
          </a:xfrm>
        </p:spPr>
        <p:txBody>
          <a:bodyPr>
            <a:normAutofit/>
          </a:bodyPr>
          <a:lstStyle/>
          <a:p>
            <a:r>
              <a:rPr lang="fr-FR" sz="4000" dirty="0">
                <a:latin typeface="Times New Roman" panose="02020603050405020304" pitchFamily="18" charset="0"/>
                <a:cs typeface="Times New Roman" panose="02020603050405020304" pitchFamily="18" charset="0"/>
                <a:sym typeface="+mn-ea"/>
              </a:rPr>
              <a:t>Sous la tutelle du Ministère des Finances et du Budget, le Service des statistiques est chargé de :</a:t>
            </a:r>
            <a:endParaRPr lang="fr-FR" altLang="en-US" sz="40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838200" y="2141537"/>
            <a:ext cx="10515600" cy="4351338"/>
          </a:xfrm>
        </p:spPr>
        <p:txBody>
          <a:bodyPr>
            <a:normAutofit/>
          </a:bodyPr>
          <a:lstStyle/>
          <a:p>
            <a:pPr marL="0" indent="0">
              <a:buNone/>
            </a:pPr>
            <a:r>
              <a:rPr lang="fr-FR" dirty="0">
                <a:latin typeface="Times New Roman" panose="02020603050405020304" pitchFamily="18" charset="0"/>
                <a:cs typeface="Times New Roman" panose="02020603050405020304" pitchFamily="18" charset="0"/>
                <a:sym typeface="Wingdings" panose="05000000000000000000" pitchFamily="2" charset="2"/>
              </a:rPr>
              <a:t> </a:t>
            </a:r>
            <a:r>
              <a:rPr lang="fr-FR" dirty="0">
                <a:latin typeface="Times New Roman" panose="02020603050405020304" pitchFamily="18" charset="0"/>
                <a:cs typeface="Times New Roman" panose="02020603050405020304" pitchFamily="18" charset="0"/>
                <a:sym typeface="+mn-ea"/>
              </a:rPr>
              <a:t>Collecter et centraliser les données en matière de LBC/FT/FP;</a:t>
            </a:r>
            <a:endParaRPr lang="fr-FR" dirty="0">
              <a:solidFill>
                <a:schemeClr val="tx1"/>
              </a:solidFill>
              <a:latin typeface="Times New Roman" panose="02020603050405020304" pitchFamily="18" charset="0"/>
              <a:cs typeface="Times New Roman" panose="02020603050405020304" pitchFamily="18" charset="0"/>
            </a:endParaRPr>
          </a:p>
          <a:p>
            <a:pPr marL="0" indent="0">
              <a:buNone/>
            </a:pPr>
            <a:r>
              <a:rPr lang="fr-FR" dirty="0">
                <a:latin typeface="Times New Roman" panose="02020603050405020304" pitchFamily="18" charset="0"/>
                <a:cs typeface="Times New Roman" panose="02020603050405020304" pitchFamily="18" charset="0"/>
                <a:sym typeface="Wingdings" panose="05000000000000000000" pitchFamily="2" charset="2"/>
              </a:rPr>
              <a:t> </a:t>
            </a:r>
            <a:r>
              <a:rPr lang="fr-FR" dirty="0">
                <a:latin typeface="Times New Roman" panose="02020603050405020304" pitchFamily="18" charset="0"/>
                <a:cs typeface="Times New Roman" panose="02020603050405020304" pitchFamily="18" charset="0"/>
                <a:sym typeface="+mn-ea"/>
              </a:rPr>
              <a:t>Produire et diffuser les statistiques en matière de LBC/FT/FP;</a:t>
            </a:r>
            <a:endParaRPr lang="fr-FR" dirty="0">
              <a:solidFill>
                <a:schemeClr val="tx1"/>
              </a:solidFill>
              <a:latin typeface="Times New Roman" panose="02020603050405020304" pitchFamily="18" charset="0"/>
              <a:cs typeface="Times New Roman" panose="02020603050405020304" pitchFamily="18" charset="0"/>
            </a:endParaRPr>
          </a:p>
          <a:p>
            <a:pPr marL="0" indent="0">
              <a:buNone/>
            </a:pPr>
            <a:r>
              <a:rPr lang="fr-FR" dirty="0">
                <a:latin typeface="Times New Roman" panose="02020603050405020304" pitchFamily="18" charset="0"/>
                <a:cs typeface="Times New Roman" panose="02020603050405020304" pitchFamily="18" charset="0"/>
                <a:sym typeface="Wingdings" panose="05000000000000000000" pitchFamily="2" charset="2"/>
              </a:rPr>
              <a:t> </a:t>
            </a:r>
            <a:r>
              <a:rPr lang="en-US" dirty="0">
                <a:latin typeface="Times New Roman" panose="02020603050405020304" pitchFamily="18" charset="0"/>
                <a:cs typeface="Times New Roman" panose="02020603050405020304" pitchFamily="18" charset="0"/>
                <a:sym typeface="+mn-ea"/>
              </a:rPr>
              <a:t>Analyser et évaluer l’efficacité et l’effectivité du système de LBC/FT/FP du pays;</a:t>
            </a:r>
            <a:endParaRPr lang="en-US" dirty="0">
              <a:solidFill>
                <a:schemeClr val="tx1"/>
              </a:solidFill>
              <a:latin typeface="Times New Roman" panose="02020603050405020304" pitchFamily="18" charset="0"/>
              <a:cs typeface="Times New Roman" panose="02020603050405020304" pitchFamily="18" charset="0"/>
            </a:endParaRPr>
          </a:p>
          <a:p>
            <a:pPr marL="0" indent="0">
              <a:buNone/>
            </a:pPr>
            <a:r>
              <a:rPr lang="fr-FR" dirty="0">
                <a:latin typeface="Times New Roman" panose="02020603050405020304" pitchFamily="18" charset="0"/>
                <a:cs typeface="Times New Roman" panose="02020603050405020304" pitchFamily="18" charset="0"/>
                <a:sym typeface="Wingdings" panose="05000000000000000000" pitchFamily="2" charset="2"/>
              </a:rPr>
              <a:t> </a:t>
            </a:r>
            <a:r>
              <a:rPr lang="en-US" dirty="0">
                <a:latin typeface="Times New Roman" panose="02020603050405020304" pitchFamily="18" charset="0"/>
                <a:cs typeface="Times New Roman" panose="02020603050405020304" pitchFamily="18" charset="0"/>
                <a:sym typeface="+mn-ea"/>
              </a:rPr>
              <a:t>Coopérer </a:t>
            </a:r>
            <a:r>
              <a:rPr lang="fr-FR" dirty="0">
                <a:latin typeface="Times New Roman" panose="02020603050405020304" pitchFamily="18" charset="0"/>
                <a:cs typeface="Times New Roman" panose="02020603050405020304" pitchFamily="18" charset="0"/>
                <a:sym typeface="+mn-ea"/>
              </a:rPr>
              <a:t>avec les autorités compétentes pour mener des études et produire les statistiques sur le LBC/FT/PADM;</a:t>
            </a:r>
            <a:endParaRPr lang="en-US" dirty="0">
              <a:solidFill>
                <a:schemeClr val="tx1"/>
              </a:solidFill>
              <a:latin typeface="Times New Roman" panose="02020603050405020304" pitchFamily="18" charset="0"/>
              <a:cs typeface="Times New Roman" panose="02020603050405020304" pitchFamily="18" charset="0"/>
            </a:endParaRPr>
          </a:p>
          <a:p>
            <a:pPr marL="0" indent="0">
              <a:buNone/>
            </a:pPr>
            <a:r>
              <a:rPr lang="fr-FR" dirty="0">
                <a:latin typeface="Times New Roman" panose="02020603050405020304" pitchFamily="18" charset="0"/>
                <a:cs typeface="Times New Roman" panose="02020603050405020304" pitchFamily="18" charset="0"/>
                <a:sym typeface="Wingdings" panose="05000000000000000000" pitchFamily="2" charset="2"/>
              </a:rPr>
              <a:t> </a:t>
            </a:r>
            <a:r>
              <a:rPr lang="en-US" dirty="0">
                <a:latin typeface="Times New Roman" panose="02020603050405020304" pitchFamily="18" charset="0"/>
                <a:cs typeface="Times New Roman" panose="02020603050405020304" pitchFamily="18" charset="0"/>
                <a:sym typeface="+mn-ea"/>
              </a:rPr>
              <a:t>Coordonner </a:t>
            </a:r>
            <a:r>
              <a:rPr lang="fr-FR" dirty="0">
                <a:latin typeface="Times New Roman" panose="02020603050405020304" pitchFamily="18" charset="0"/>
                <a:cs typeface="Times New Roman" panose="02020603050405020304" pitchFamily="18" charset="0"/>
                <a:sym typeface="+mn-ea"/>
              </a:rPr>
              <a:t>les efforts des autorités compétentes en matière de LBC/FT/PADM pour garantir une approche harmonisée et efficace de collecte de données.</a:t>
            </a:r>
            <a:endParaRPr lang="en-US" dirty="0">
              <a:solidFill>
                <a:schemeClr val="tx1"/>
              </a:solidFill>
              <a:latin typeface="Times New Roman" panose="02020603050405020304" pitchFamily="18" charset="0"/>
              <a:cs typeface="Times New Roman" panose="02020603050405020304" pitchFamily="18" charset="0"/>
            </a:endParaRPr>
          </a:p>
          <a:p>
            <a:endParaRPr lang="fr-FR" alt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a:solidFill>
                  <a:srgbClr val="C00000"/>
                </a:solidFill>
                <a:latin typeface="Times New Roman" panose="02020603050405020304" pitchFamily="18" charset="0"/>
                <a:cs typeface="Times New Roman" panose="02020603050405020304" pitchFamily="18" charset="0"/>
                <a:sym typeface="Webdings" panose="05030102010509060703" pitchFamily="18" charset="2"/>
              </a:rPr>
              <a:t> </a:t>
            </a:r>
            <a:r>
              <a:rPr lang="fr-FR" b="1" dirty="0">
                <a:solidFill>
                  <a:srgbClr val="C00000"/>
                </a:solidFill>
                <a:latin typeface="Times New Roman" panose="02020603050405020304" pitchFamily="18" charset="0"/>
                <a:cs typeface="Times New Roman" panose="02020603050405020304" pitchFamily="18" charset="0"/>
                <a:sym typeface="+mn-ea"/>
              </a:rPr>
              <a:t>L’Agence Nationale de la Statistique (ANStat)</a:t>
            </a:r>
            <a:endParaRPr lang="fr-FR" altLang="en-US"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p:txBody>
          <a:bodyPr/>
          <a:lstStyle/>
          <a:p>
            <a:pPr marL="0" lvl="0" indent="0" algn="just">
              <a:buNone/>
            </a:pPr>
            <a:r>
              <a:rPr lang="fr-FR" dirty="0">
                <a:latin typeface="Times New Roman" panose="02020603050405020304" pitchFamily="18" charset="0"/>
                <a:cs typeface="Times New Roman" panose="02020603050405020304" pitchFamily="18" charset="0"/>
                <a:sym typeface="+mn-ea"/>
              </a:rPr>
              <a:t>Organe chargé de la coordination statistique au niveau national</a:t>
            </a:r>
            <a:endParaRPr lang="fr-FR" dirty="0">
              <a:latin typeface="Times New Roman" panose="02020603050405020304" pitchFamily="18" charset="0"/>
              <a:cs typeface="Times New Roman" panose="02020603050405020304" pitchFamily="18" charset="0"/>
            </a:endParaRPr>
          </a:p>
          <a:p>
            <a:pPr lvl="0"/>
            <a:endParaRPr lang="fr-FR" dirty="0">
              <a:latin typeface="Times New Roman" panose="02020603050405020304" pitchFamily="18" charset="0"/>
              <a:cs typeface="Times New Roman" panose="02020603050405020304" pitchFamily="18" charset="0"/>
            </a:endParaRPr>
          </a:p>
          <a:p>
            <a:pPr marL="0" lvl="0" indent="0" algn="just">
              <a:buNone/>
            </a:pPr>
            <a:r>
              <a:rPr lang="fr-FR" dirty="0">
                <a:latin typeface="Times New Roman" panose="02020603050405020304" pitchFamily="18" charset="0"/>
                <a:cs typeface="Times New Roman" panose="02020603050405020304" pitchFamily="18" charset="0"/>
                <a:sym typeface="Wingdings" panose="05000000000000000000" pitchFamily="2" charset="2"/>
              </a:rPr>
              <a:t> Apporte un a</a:t>
            </a:r>
            <a:r>
              <a:rPr lang="fr-FR" dirty="0">
                <a:latin typeface="Times New Roman" panose="02020603050405020304" pitchFamily="18" charset="0"/>
                <a:cs typeface="Times New Roman" panose="02020603050405020304" pitchFamily="18" charset="0"/>
                <a:sym typeface="+mn-ea"/>
              </a:rPr>
              <a:t>ppui technique au service des statistiques nationales de LBC/FT</a:t>
            </a:r>
            <a:endParaRPr lang="fr-FR" dirty="0">
              <a:latin typeface="Times New Roman" panose="02020603050405020304" pitchFamily="18" charset="0"/>
              <a:cs typeface="Times New Roman" panose="02020603050405020304" pitchFamily="18" charset="0"/>
            </a:endParaRPr>
          </a:p>
          <a:p>
            <a:pPr marL="0" lvl="0" indent="0" algn="just">
              <a:buNone/>
            </a:pPr>
            <a:r>
              <a:rPr lang="fr-FR" dirty="0">
                <a:latin typeface="Times New Roman" panose="02020603050405020304" pitchFamily="18" charset="0"/>
                <a:cs typeface="Times New Roman" panose="02020603050405020304" pitchFamily="18" charset="0"/>
                <a:sym typeface="Wingdings" panose="05000000000000000000" pitchFamily="2" charset="2"/>
              </a:rPr>
              <a:t> </a:t>
            </a:r>
            <a:r>
              <a:rPr lang="fr-FR" dirty="0">
                <a:latin typeface="Times New Roman" panose="02020603050405020304" pitchFamily="18" charset="0"/>
                <a:cs typeface="Times New Roman" panose="02020603050405020304" pitchFamily="18" charset="0"/>
                <a:sym typeface="+mn-ea"/>
              </a:rPr>
              <a:t>Assure la direction scientifique des travaux du service des statistiques nationales de LBC/FT</a:t>
            </a:r>
            <a:endParaRPr lang="fr-FR" dirty="0">
              <a:latin typeface="Times New Roman" panose="02020603050405020304" pitchFamily="18" charset="0"/>
              <a:cs typeface="Times New Roman" panose="02020603050405020304" pitchFamily="18" charset="0"/>
            </a:endParaRPr>
          </a:p>
          <a:p>
            <a:pPr marL="0" lvl="0" indent="0" algn="just">
              <a:buNone/>
            </a:pPr>
            <a:r>
              <a:rPr lang="fr-FR" dirty="0">
                <a:latin typeface="Times New Roman" panose="02020603050405020304" pitchFamily="18" charset="0"/>
                <a:cs typeface="Times New Roman" panose="02020603050405020304" pitchFamily="18" charset="0"/>
                <a:sym typeface="Wingdings" panose="05000000000000000000" pitchFamily="2" charset="2"/>
              </a:rPr>
              <a:t> </a:t>
            </a:r>
            <a:r>
              <a:rPr lang="fr-FR" dirty="0">
                <a:latin typeface="Times New Roman" panose="02020603050405020304" pitchFamily="18" charset="0"/>
                <a:cs typeface="Times New Roman" panose="02020603050405020304" pitchFamily="18" charset="0"/>
                <a:sym typeface="+mn-ea"/>
              </a:rPr>
              <a:t>Accompagne techniquement les acteurs de la production statistiques de LBC/FT.</a:t>
            </a:r>
            <a:endParaRPr lang="fr-FR" dirty="0">
              <a:latin typeface="Times New Roman" panose="02020603050405020304" pitchFamily="18" charset="0"/>
              <a:cs typeface="Times New Roman" panose="02020603050405020304" pitchFamily="18" charset="0"/>
            </a:endParaRPr>
          </a:p>
          <a:p>
            <a:endParaRPr lang="fr-FR" alt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a:solidFill>
                  <a:srgbClr val="C00000"/>
                </a:solidFill>
                <a:latin typeface="Times New Roman" panose="02020603050405020304" pitchFamily="18" charset="0"/>
                <a:cs typeface="Times New Roman" panose="02020603050405020304" pitchFamily="18" charset="0"/>
                <a:sym typeface="Webdings" panose="05030102010509060703" pitchFamily="18" charset="2"/>
              </a:rPr>
              <a:t></a:t>
            </a:r>
            <a:r>
              <a:rPr lang="fr-FR" b="1" dirty="0">
                <a:solidFill>
                  <a:srgbClr val="C00000"/>
                </a:solidFill>
                <a:latin typeface="Times New Roman" panose="02020603050405020304" pitchFamily="18" charset="0"/>
                <a:cs typeface="Times New Roman" panose="02020603050405020304" pitchFamily="18" charset="0"/>
                <a:sym typeface="+mn-ea"/>
              </a:rPr>
              <a:t>La Cellule Nationale de Traitement des Informations Financières (CENTIF)</a:t>
            </a:r>
            <a:endParaRPr lang="fr-FR" altLang="en-US">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p:txBody>
          <a:bodyPr>
            <a:normAutofit/>
          </a:bodyPr>
          <a:lstStyle/>
          <a:p>
            <a:pPr lvl="0" algn="l">
              <a:buClrTx/>
              <a:buSzTx/>
              <a:buFont typeface="Wingdings" panose="05000000000000000000" pitchFamily="2" charset="2"/>
              <a:buChar char="ü"/>
            </a:pPr>
            <a:r>
              <a:rPr lang="fr-FR">
                <a:latin typeface="Times New Roman" panose="02020603050405020304" pitchFamily="18" charset="0"/>
                <a:cs typeface="Times New Roman" panose="02020603050405020304" pitchFamily="18" charset="0"/>
                <a:sym typeface="Webdings" panose="05030102010509060703" pitchFamily="18" charset="2"/>
              </a:rPr>
              <a:t> </a:t>
            </a:r>
            <a:r>
              <a:rPr lang="fr-FR">
                <a:latin typeface="Times New Roman" panose="02020603050405020304" pitchFamily="18" charset="0"/>
                <a:cs typeface="Times New Roman" panose="02020603050405020304" pitchFamily="18" charset="0"/>
                <a:sym typeface="+mn-ea"/>
              </a:rPr>
              <a:t>Reçoit et traite les Déclarations d’Opération Suspectes (DOS)</a:t>
            </a:r>
            <a:endParaRPr lang="fr-FR">
              <a:latin typeface="Times New Roman" panose="02020603050405020304" pitchFamily="18" charset="0"/>
              <a:cs typeface="Times New Roman" panose="02020603050405020304" pitchFamily="18" charset="0"/>
            </a:endParaRPr>
          </a:p>
          <a:p>
            <a:pPr lvl="0" algn="l">
              <a:buClrTx/>
              <a:buSzTx/>
              <a:buFont typeface="Wingdings" panose="05000000000000000000" pitchFamily="2" charset="2"/>
              <a:buChar char="ü"/>
            </a:pPr>
            <a:r>
              <a:rPr lang="fr-FR">
                <a:latin typeface="Times New Roman" panose="02020603050405020304" pitchFamily="18" charset="0"/>
                <a:cs typeface="Times New Roman" panose="02020603050405020304" pitchFamily="18" charset="0"/>
                <a:sym typeface="+mn-ea"/>
              </a:rPr>
              <a:t>Produit des rapports statistiques principalement sur les DOS</a:t>
            </a:r>
            <a:endParaRPr lang="fr-FR">
              <a:latin typeface="Times New Roman" panose="02020603050405020304" pitchFamily="18" charset="0"/>
              <a:cs typeface="Times New Roman" panose="02020603050405020304" pitchFamily="18" charset="0"/>
            </a:endParaRPr>
          </a:p>
          <a:p>
            <a:pPr lvl="0">
              <a:buFont typeface="Wingdings" panose="05000000000000000000" pitchFamily="2" charset="2"/>
              <a:buChar char="ü"/>
            </a:pPr>
            <a:r>
              <a:rPr lang="fr-FR">
                <a:latin typeface="Times New Roman" panose="02020603050405020304" pitchFamily="18" charset="0"/>
                <a:cs typeface="Times New Roman" panose="02020603050405020304" pitchFamily="18" charset="0"/>
                <a:sym typeface="+mn-ea"/>
              </a:rPr>
              <a:t>Dispose d’informations sur les demandes d’information (coopération)</a:t>
            </a:r>
            <a:endParaRPr lang="fr-FR">
              <a:latin typeface="Times New Roman" panose="02020603050405020304" pitchFamily="18" charset="0"/>
              <a:cs typeface="Times New Roman" panose="02020603050405020304" pitchFamily="18" charset="0"/>
            </a:endParaRPr>
          </a:p>
          <a:p>
            <a:pPr marL="0" indent="0">
              <a:buNone/>
            </a:pPr>
            <a:endParaRPr lang="fr-FR" b="1" dirty="0">
              <a:solidFill>
                <a:srgbClr val="C00000"/>
              </a:solidFill>
              <a:latin typeface="Times New Roman" panose="02020603050405020304" pitchFamily="18" charset="0"/>
              <a:cs typeface="Times New Roman" panose="02020603050405020304" pitchFamily="18" charset="0"/>
              <a:sym typeface="Webdings" panose="05030102010509060703" pitchFamily="18" charset="2"/>
            </a:endParaRPr>
          </a:p>
          <a:p>
            <a:pPr marL="457200" indent="-457200">
              <a:buFont typeface="Webdings" panose="05030102010509060703" pitchFamily="18" charset="2"/>
              <a:buChar char="a"/>
            </a:pPr>
            <a:r>
              <a:rPr lang="fr-FR" b="1" dirty="0">
                <a:solidFill>
                  <a:srgbClr val="C00000"/>
                </a:solidFill>
                <a:latin typeface="Times New Roman" panose="02020603050405020304" pitchFamily="18" charset="0"/>
                <a:cs typeface="Times New Roman" panose="02020603050405020304" pitchFamily="18" charset="0"/>
                <a:sym typeface="+mn-ea"/>
              </a:rPr>
              <a:t>les services statistiques ministériels</a:t>
            </a:r>
            <a:endParaRPr lang="fr-FR" b="1" dirty="0">
              <a:solidFill>
                <a:srgbClr val="C00000"/>
              </a:solidFill>
              <a:latin typeface="Times New Roman" panose="02020603050405020304" pitchFamily="18" charset="0"/>
              <a:cs typeface="Times New Roman" panose="02020603050405020304" pitchFamily="18" charset="0"/>
            </a:endParaRPr>
          </a:p>
          <a:p>
            <a:pPr marL="285750" indent="-285750">
              <a:buFont typeface="Webdings" panose="05030102010509060703" pitchFamily="18" charset="2"/>
              <a:buChar char="a"/>
            </a:pPr>
            <a:r>
              <a:rPr lang="fr-FR" b="1" dirty="0">
                <a:solidFill>
                  <a:srgbClr val="C00000"/>
                </a:solidFill>
                <a:latin typeface="Times New Roman" panose="02020603050405020304" pitchFamily="18" charset="0"/>
                <a:cs typeface="Times New Roman" panose="02020603050405020304" pitchFamily="18" charset="0"/>
                <a:sym typeface="+mn-ea"/>
              </a:rPr>
              <a:t>Les autorités de contrôle, d’autorégulation</a:t>
            </a:r>
            <a:endParaRPr lang="fr-FR" b="1" dirty="0">
              <a:solidFill>
                <a:srgbClr val="C00000"/>
              </a:solidFill>
              <a:latin typeface="Times New Roman" panose="02020603050405020304" pitchFamily="18" charset="0"/>
              <a:cs typeface="Times New Roman" panose="02020603050405020304" pitchFamily="18" charset="0"/>
            </a:endParaRPr>
          </a:p>
          <a:p>
            <a:pPr marL="285750" indent="-285750">
              <a:buFont typeface="Webdings" panose="05030102010509060703" pitchFamily="18" charset="2"/>
              <a:buChar char="a"/>
            </a:pPr>
            <a:r>
              <a:rPr lang="fr-FR" b="1" dirty="0">
                <a:solidFill>
                  <a:srgbClr val="C00000"/>
                </a:solidFill>
                <a:latin typeface="Times New Roman" panose="02020603050405020304" pitchFamily="18" charset="0"/>
                <a:cs typeface="Times New Roman" panose="02020603050405020304" pitchFamily="18" charset="0"/>
                <a:sym typeface="+mn-ea"/>
              </a:rPr>
              <a:t>La commission nationale de sanction</a:t>
            </a:r>
            <a:endParaRPr lang="fr-FR" b="1" dirty="0">
              <a:solidFill>
                <a:srgbClr val="C00000"/>
              </a:solidFill>
              <a:latin typeface="Times New Roman" panose="02020603050405020304" pitchFamily="18" charset="0"/>
              <a:cs typeface="Times New Roman" panose="02020603050405020304" pitchFamily="18" charset="0"/>
            </a:endParaRPr>
          </a:p>
          <a:p>
            <a:pPr marL="0" indent="0">
              <a:buNone/>
            </a:pPr>
            <a:endParaRPr lang="fr-FR" alt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a:solidFill>
                  <a:srgbClr val="0070C0"/>
                </a:solidFill>
                <a:latin typeface="Times New Roman" panose="02020603050405020304" pitchFamily="18" charset="0"/>
                <a:cs typeface="Times New Roman" panose="02020603050405020304" pitchFamily="18" charset="0"/>
                <a:sym typeface="+mn-ea"/>
              </a:rPr>
              <a:t>4- Organisation et Fonctionnement</a:t>
            </a:r>
            <a:endParaRPr lang="fr-FR" altLang="en-US"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p:txBody>
          <a:bodyPr>
            <a:normAutofit fontScale="87500" lnSpcReduction="10000"/>
          </a:bodyPr>
          <a:lstStyle/>
          <a:p>
            <a:pPr algn="just">
              <a:buFont typeface="Wingdings" panose="05000000000000000000" charset="0"/>
              <a:buChar char="ü"/>
            </a:pPr>
            <a:r>
              <a:rPr lang="en-US" b="1" dirty="0">
                <a:solidFill>
                  <a:srgbClr val="3A3630"/>
                </a:solidFill>
                <a:latin typeface="Times New Roman" panose="02020603050405020304" pitchFamily="18" charset="0"/>
                <a:ea typeface="Lora" pitchFamily="34" charset="-122"/>
                <a:cs typeface="Times New Roman" panose="02020603050405020304" pitchFamily="18" charset="0"/>
                <a:sym typeface="+mn-ea"/>
              </a:rPr>
              <a:t>Cellule de Production Statistique</a:t>
            </a:r>
          </a:p>
          <a:p>
            <a:pPr marL="0" indent="0" algn="just">
              <a:buNone/>
            </a:pPr>
            <a:r>
              <a:rPr lang="fr-FR" alt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   </a:t>
            </a: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Responsable de la conception des outils de collecte, du traitement des </a:t>
            </a:r>
            <a:r>
              <a:rPr lang="fr-FR" alt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     </a:t>
            </a:r>
          </a:p>
          <a:p>
            <a:pPr marL="0" indent="0" algn="just">
              <a:buNone/>
            </a:pPr>
            <a:r>
              <a:rPr lang="fr-FR" alt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   </a:t>
            </a: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données et de la garantie de leur qualité</a:t>
            </a:r>
          </a:p>
          <a:p>
            <a:pPr algn="just">
              <a:buFont typeface="Wingdings" panose="05000000000000000000" charset="0"/>
              <a:buChar char="ü"/>
            </a:pPr>
            <a:r>
              <a:rPr lang="fr-FR" altLang="en-US" b="1" dirty="0">
                <a:solidFill>
                  <a:srgbClr val="3A3630"/>
                </a:solidFill>
                <a:latin typeface="Times New Roman" panose="02020603050405020304" pitchFamily="18" charset="0"/>
                <a:ea typeface="Lora" pitchFamily="34" charset="-122"/>
                <a:cs typeface="Times New Roman" panose="02020603050405020304" pitchFamily="18" charset="0"/>
                <a:sym typeface="+mn-ea"/>
              </a:rPr>
              <a:t>C</a:t>
            </a:r>
            <a:r>
              <a:rPr lang="en-US" b="1" dirty="0">
                <a:solidFill>
                  <a:srgbClr val="3A3630"/>
                </a:solidFill>
                <a:latin typeface="Times New Roman" panose="02020603050405020304" pitchFamily="18" charset="0"/>
                <a:ea typeface="Lora" pitchFamily="34" charset="-122"/>
                <a:cs typeface="Times New Roman" panose="02020603050405020304" pitchFamily="18" charset="0"/>
                <a:sym typeface="+mn-ea"/>
              </a:rPr>
              <a:t>ellule des Études, d'Analyse et de Diffusion</a:t>
            </a:r>
            <a:endParaRPr lang="en-US" dirty="0">
              <a:solidFill>
                <a:srgbClr val="3A3630"/>
              </a:solidFill>
              <a:latin typeface="Times New Roman" panose="02020603050405020304" pitchFamily="18" charset="0"/>
              <a:ea typeface="Lora" pitchFamily="34" charset="-122"/>
              <a:cs typeface="Times New Roman" panose="02020603050405020304" pitchFamily="18" charset="0"/>
              <a:sym typeface="+mn-ea"/>
            </a:endParaRPr>
          </a:p>
          <a:p>
            <a:pPr marL="0" indent="0" algn="just">
              <a:buNone/>
            </a:pPr>
            <a:r>
              <a:rPr lang="fr-FR" alt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   </a:t>
            </a: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Chargée d'identifier les indicateurs clés, de réaliser les analyses </a:t>
            </a:r>
            <a:r>
              <a:rPr lang="fr-FR" alt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  </a:t>
            </a:r>
          </a:p>
          <a:p>
            <a:pPr marL="0" indent="0" algn="just">
              <a:buNone/>
            </a:pPr>
            <a:r>
              <a:rPr lang="fr-FR" alt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   </a:t>
            </a: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approfondies et de diffuser les résultats auprès des différentes parties </a:t>
            </a:r>
          </a:p>
          <a:p>
            <a:pPr marL="0" indent="0" algn="just">
              <a:buNone/>
            </a:pP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 </a:t>
            </a:r>
            <a:r>
              <a:rPr lang="fr-FR" alt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  </a:t>
            </a: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prenantes</a:t>
            </a:r>
            <a:endParaRPr lang="en-US" dirty="0">
              <a:latin typeface="Times New Roman" panose="02020603050405020304" pitchFamily="18" charset="0"/>
              <a:cs typeface="Times New Roman" panose="02020603050405020304" pitchFamily="18" charset="0"/>
            </a:endParaRPr>
          </a:p>
          <a:p>
            <a:pPr marL="0" indent="0" algn="just">
              <a:buNone/>
            </a:pPr>
            <a:r>
              <a:rPr lang="fr-FR" alt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   </a:t>
            </a: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Pour assurer une collecte efficace et exhaustive, le Service s'appuie </a:t>
            </a:r>
            <a:r>
              <a:rPr lang="fr-FR" alt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  </a:t>
            </a:r>
          </a:p>
          <a:p>
            <a:pPr marL="0" indent="0" algn="just">
              <a:buNone/>
            </a:pPr>
            <a:r>
              <a:rPr lang="fr-FR" alt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   </a:t>
            </a: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également sur un réseau de points focaux désignés au sein des structures </a:t>
            </a:r>
          </a:p>
          <a:p>
            <a:pPr marL="0" indent="0" algn="just">
              <a:buNone/>
            </a:pP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 </a:t>
            </a:r>
            <a:r>
              <a:rPr lang="fr-FR" alt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  </a:t>
            </a: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concernées, jouant un rôle essentiel en tant que relais opérationnels.</a:t>
            </a:r>
            <a:endParaRPr lang="en-US" dirty="0">
              <a:latin typeface="Times New Roman" panose="02020603050405020304" pitchFamily="18" charset="0"/>
              <a:cs typeface="Times New Roman" panose="02020603050405020304" pitchFamily="18" charset="0"/>
            </a:endParaRPr>
          </a:p>
          <a:p>
            <a:pPr marL="0" indent="0" algn="just">
              <a:buNone/>
            </a:pPr>
            <a:endParaRPr lang="fr-FR" altLang="en-US"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a:solidFill>
                  <a:srgbClr val="0070C0"/>
                </a:solidFill>
                <a:latin typeface="Times New Roman" panose="02020603050405020304" pitchFamily="18" charset="0"/>
                <a:cs typeface="Times New Roman" panose="02020603050405020304" pitchFamily="18" charset="0"/>
                <a:sym typeface="+mn-ea"/>
              </a:rPr>
              <a:t>Acteurs Clés du Dispositif Statistique</a:t>
            </a:r>
            <a:endParaRPr lang="fr-FR" altLang="en-US"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p:txBody>
          <a:bodyPr/>
          <a:lstStyle/>
          <a:p>
            <a:endParaRPr lang="fr-FR" altLang="en-US"/>
          </a:p>
          <a:p>
            <a:pPr>
              <a:buFont typeface="Wingdings" panose="05000000000000000000" charset="0"/>
              <a:buChar char="ü"/>
            </a:pPr>
            <a:r>
              <a:rPr lang="en-US" dirty="0">
                <a:solidFill>
                  <a:srgbClr val="3A3630"/>
                </a:solidFill>
                <a:latin typeface="Times New Roman" panose="02020603050405020304" pitchFamily="18" charset="0"/>
                <a:ea typeface="Lora" pitchFamily="34" charset="-122"/>
                <a:cs typeface="Times New Roman" panose="02020603050405020304" pitchFamily="18" charset="0"/>
                <a:sym typeface="+mn-ea"/>
              </a:rPr>
              <a:t>Service des Statistiques Nationales</a:t>
            </a:r>
          </a:p>
          <a:p>
            <a:pPr>
              <a:buFont typeface="Wingdings" panose="05000000000000000000" charset="0"/>
              <a:buChar char="ü"/>
            </a:pPr>
            <a:r>
              <a:rPr lang="fr-FR" altLang="en-US" dirty="0">
                <a:solidFill>
                  <a:srgbClr val="3A3630"/>
                </a:solidFill>
                <a:latin typeface="Times New Roman" panose="02020603050405020304" pitchFamily="18" charset="0"/>
                <a:ea typeface="Lora" pitchFamily="34" charset="-122"/>
                <a:cs typeface="Times New Roman" panose="02020603050405020304" pitchFamily="18" charset="0"/>
                <a:sym typeface="+mn-ea"/>
              </a:rPr>
              <a:t>P</a:t>
            </a:r>
            <a:r>
              <a:rPr lang="en-US" dirty="0">
                <a:solidFill>
                  <a:srgbClr val="3A3630"/>
                </a:solidFill>
                <a:latin typeface="Times New Roman" panose="02020603050405020304" pitchFamily="18" charset="0"/>
                <a:ea typeface="Lora" pitchFamily="34" charset="-122"/>
                <a:cs typeface="Times New Roman" panose="02020603050405020304" pitchFamily="18" charset="0"/>
                <a:sym typeface="+mn-ea"/>
              </a:rPr>
              <a:t>oints Focaux Institutionnels</a:t>
            </a:r>
          </a:p>
          <a:p>
            <a:pPr>
              <a:buFont typeface="Wingdings" panose="05000000000000000000" charset="0"/>
              <a:buChar char="ü"/>
            </a:pPr>
            <a:r>
              <a:rPr lang="fr-FR" altLang="en-US" dirty="0">
                <a:solidFill>
                  <a:srgbClr val="3A3630"/>
                </a:solidFill>
                <a:latin typeface="Times New Roman" panose="02020603050405020304" pitchFamily="18" charset="0"/>
                <a:ea typeface="Lora" pitchFamily="34" charset="-122"/>
                <a:cs typeface="Times New Roman" panose="02020603050405020304" pitchFamily="18" charset="0"/>
                <a:sym typeface="+mn-ea"/>
              </a:rPr>
              <a:t>A</a:t>
            </a:r>
            <a:r>
              <a:rPr lang="en-US" dirty="0">
                <a:solidFill>
                  <a:srgbClr val="3A3630"/>
                </a:solidFill>
                <a:latin typeface="Times New Roman" panose="02020603050405020304" pitchFamily="18" charset="0"/>
                <a:ea typeface="Lora" pitchFamily="34" charset="-122"/>
                <a:cs typeface="Times New Roman" panose="02020603050405020304" pitchFamily="18" charset="0"/>
                <a:sym typeface="+mn-ea"/>
              </a:rPr>
              <a:t>utorités Compétentes et Producteurs de Donnée</a:t>
            </a:r>
          </a:p>
          <a:p>
            <a:pPr>
              <a:buFont typeface="Wingdings" panose="05000000000000000000" charset="0"/>
              <a:buChar char="ü"/>
            </a:pPr>
            <a:r>
              <a:rPr lang="en-US" dirty="0">
                <a:solidFill>
                  <a:srgbClr val="3A3630"/>
                </a:solidFill>
                <a:latin typeface="Times New Roman" panose="02020603050405020304" pitchFamily="18" charset="0"/>
                <a:ea typeface="Lora" pitchFamily="34" charset="-122"/>
                <a:cs typeface="Times New Roman" panose="02020603050405020304" pitchFamily="18" charset="0"/>
                <a:sym typeface="+mn-ea"/>
              </a:rPr>
              <a:t>Décideurs et Utilisateurs Finaux</a:t>
            </a:r>
            <a:endParaRPr lang="fr-FR" altLang="en-US"/>
          </a:p>
          <a:p>
            <a:pPr marL="0" indent="0">
              <a:buNone/>
            </a:pP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Le Service des statistiques nationales joue un rôle moteur et de coordination au sein de ce cadre. Il anime le processus global de collecte, met en œuvre les stratégies d'analyse et veille à la sécurité et à la confidentialité des données.</a:t>
            </a:r>
            <a:endParaRPr lang="en-US" dirty="0">
              <a:latin typeface="Times New Roman" panose="02020603050405020304" pitchFamily="18" charset="0"/>
              <a:cs typeface="Times New Roman" panose="02020603050405020304" pitchFamily="18" charset="0"/>
            </a:endParaRPr>
          </a:p>
          <a:p>
            <a:pPr marL="0" indent="0">
              <a:buNone/>
            </a:pPr>
            <a:endParaRPr lang="fr-FR"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buClrTx/>
              <a:buSzTx/>
              <a:buFontTx/>
            </a:pPr>
            <a:r>
              <a:rPr lang="fr-FR" b="1" dirty="0">
                <a:solidFill>
                  <a:srgbClr val="0070C0"/>
                </a:solidFill>
                <a:latin typeface="Times New Roman" panose="02020603050405020304" pitchFamily="18" charset="0"/>
                <a:cs typeface="Times New Roman" panose="02020603050405020304" pitchFamily="18" charset="0"/>
              </a:rPr>
              <a:t>      Point focal</a:t>
            </a:r>
          </a:p>
        </p:txBody>
      </p:sp>
      <p:sp>
        <p:nvSpPr>
          <p:cNvPr id="3" name="Espace réservé du contenu 2"/>
          <p:cNvSpPr>
            <a:spLocks noGrp="1"/>
          </p:cNvSpPr>
          <p:nvPr>
            <p:ph idx="1"/>
          </p:nvPr>
        </p:nvSpPr>
        <p:spPr/>
        <p:txBody>
          <a:bodyPr/>
          <a:lstStyle/>
          <a:p>
            <a:pPr marL="0" indent="0" algn="just">
              <a:buNone/>
            </a:pPr>
            <a:r>
              <a:rPr lang="fr-FR" altLang="en-US" b="1" dirty="0">
                <a:latin typeface="Times New Roman" panose="02020603050405020304" pitchFamily="18" charset="0"/>
                <a:cs typeface="Times New Roman" panose="02020603050405020304" pitchFamily="18" charset="0"/>
              </a:rPr>
              <a:t>Art 10</a:t>
            </a:r>
            <a:r>
              <a:rPr lang="fr-FR" altLang="en-US" dirty="0">
                <a:latin typeface="Times New Roman" panose="02020603050405020304" pitchFamily="18" charset="0"/>
                <a:cs typeface="Times New Roman" panose="02020603050405020304" pitchFamily="18" charset="0"/>
              </a:rPr>
              <a:t> </a:t>
            </a:r>
            <a:r>
              <a:rPr lang="fr-FR" altLang="en-US" dirty="0">
                <a:latin typeface="Times New Roman" panose="02020603050405020304" pitchFamily="18" charset="0"/>
                <a:cs typeface="Times New Roman" panose="02020603050405020304" pitchFamily="18" charset="0"/>
                <a:sym typeface="+mn-ea"/>
              </a:rPr>
              <a:t>arrêté interministériel n°0448 MFB/MEPD du 13 juin 2024</a:t>
            </a:r>
            <a:endParaRPr lang="fr-FR" altLang="en-US" dirty="0">
              <a:latin typeface="Times New Roman" panose="02020603050405020304" pitchFamily="18" charset="0"/>
              <a:cs typeface="Times New Roman" panose="02020603050405020304" pitchFamily="18" charset="0"/>
            </a:endParaRPr>
          </a:p>
          <a:p>
            <a:pPr marL="0" indent="0" algn="just">
              <a:buNone/>
            </a:pPr>
            <a:r>
              <a:rPr lang="fr-FR" altLang="en-US" dirty="0">
                <a:latin typeface="Times New Roman" panose="02020603050405020304" pitchFamily="18" charset="0"/>
                <a:cs typeface="Times New Roman" panose="02020603050405020304" pitchFamily="18" charset="0"/>
              </a:rPr>
              <a:t>Le point focal est une personne ayant un accès complet aux données demandées ou autrement capable d’obtenir  ces informations auprès d’autres parties de sa structure. </a:t>
            </a:r>
          </a:p>
          <a:p>
            <a:pPr marL="0" indent="0" algn="just">
              <a:buNone/>
            </a:pPr>
            <a:r>
              <a:rPr lang="fr-FR" altLang="en-US" dirty="0">
                <a:latin typeface="Times New Roman" panose="02020603050405020304" pitchFamily="18" charset="0"/>
                <a:cs typeface="Times New Roman" panose="02020603050405020304" pitchFamily="18" charset="0"/>
              </a:rPr>
              <a:t>Il chargé de fournir les données et informations pertinentes conformément aux délais et procédures établis, ainsi que de centraliser toutes les communications avec le Service des statistiques nationales en matière de LBC/FT.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9155" y="365125"/>
            <a:ext cx="11682845" cy="1325563"/>
          </a:xfrm>
        </p:spPr>
        <p:txBody>
          <a:bodyPr>
            <a:normAutofit/>
          </a:bodyPr>
          <a:lstStyle/>
          <a:p>
            <a:r>
              <a:rPr lang="fr-FR" b="1" dirty="0">
                <a:solidFill>
                  <a:srgbClr val="0070C0"/>
                </a:solidFill>
                <a:latin typeface="Times New Roman" panose="02020603050405020304" pitchFamily="18" charset="0"/>
                <a:cs typeface="Times New Roman" panose="02020603050405020304" pitchFamily="18" charset="0"/>
                <a:sym typeface="+mn-ea"/>
              </a:rPr>
              <a:t>6- Cadre de Collaboration Interinstitutionnelle</a:t>
            </a:r>
            <a:endParaRPr lang="fr-FR" altLang="en-US"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p:txBody>
          <a:bodyPr/>
          <a:lstStyle/>
          <a:p>
            <a:pPr marL="0" indent="0">
              <a:buNone/>
            </a:pP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La réussite du dispositif statistique repose largement sur un cadre de collaboration efficace et formalisé entre le Service des statistiques nationales et les différents acteurs impliqués.</a:t>
            </a:r>
            <a:endParaRPr lang="en-US" dirty="0">
              <a:latin typeface="Times New Roman" panose="02020603050405020304" pitchFamily="18" charset="0"/>
              <a:cs typeface="Times New Roman" panose="02020603050405020304" pitchFamily="18" charset="0"/>
            </a:endParaRPr>
          </a:p>
          <a:p>
            <a:r>
              <a:rPr lang="en-US" b="1" dirty="0">
                <a:solidFill>
                  <a:srgbClr val="3A3630"/>
                </a:solidFill>
                <a:latin typeface="Times New Roman" panose="02020603050405020304" pitchFamily="18" charset="0"/>
                <a:ea typeface="Lora" pitchFamily="34" charset="-122"/>
                <a:cs typeface="Times New Roman" panose="02020603050405020304" pitchFamily="18" charset="0"/>
                <a:sym typeface="+mn-ea"/>
              </a:rPr>
              <a:t>Canaux de Communication</a:t>
            </a:r>
            <a:endParaRPr lang="en-US" b="1" dirty="0">
              <a:latin typeface="Times New Roman" panose="02020603050405020304" pitchFamily="18" charset="0"/>
              <a:cs typeface="Times New Roman" panose="02020603050405020304" pitchFamily="18" charset="0"/>
            </a:endParaRPr>
          </a:p>
          <a:p>
            <a:pPr marL="0" indent="0">
              <a:buNone/>
            </a:pPr>
            <a:r>
              <a:rPr lang="fr-FR" alt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E</a:t>
            </a: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tablissement de voies d'échange fluides entre les parties prenantes</a:t>
            </a:r>
          </a:p>
          <a:p>
            <a:r>
              <a:rPr lang="fr-FR" altLang="en-US" b="1" dirty="0">
                <a:solidFill>
                  <a:srgbClr val="3A3630"/>
                </a:solidFill>
                <a:latin typeface="Times New Roman" panose="02020603050405020304" pitchFamily="18" charset="0"/>
                <a:ea typeface="Lora" pitchFamily="34" charset="-122"/>
                <a:cs typeface="Times New Roman" panose="02020603050405020304" pitchFamily="18" charset="0"/>
                <a:sym typeface="+mn-ea"/>
              </a:rPr>
              <a:t>C</a:t>
            </a:r>
            <a:r>
              <a:rPr lang="en-US" b="1" dirty="0">
                <a:solidFill>
                  <a:srgbClr val="3A3630"/>
                </a:solidFill>
                <a:latin typeface="Times New Roman" panose="02020603050405020304" pitchFamily="18" charset="0"/>
                <a:ea typeface="Lora" pitchFamily="34" charset="-122"/>
                <a:cs typeface="Times New Roman" panose="02020603050405020304" pitchFamily="18" charset="0"/>
                <a:sym typeface="+mn-ea"/>
              </a:rPr>
              <a:t>ollecte </a:t>
            </a:r>
            <a:r>
              <a:rPr lang="fr-FR" altLang="en-US" b="1" dirty="0">
                <a:solidFill>
                  <a:srgbClr val="3A3630"/>
                </a:solidFill>
                <a:latin typeface="Times New Roman" panose="02020603050405020304" pitchFamily="18" charset="0"/>
                <a:ea typeface="Lora" pitchFamily="34" charset="-122"/>
                <a:cs typeface="Times New Roman" panose="02020603050405020304" pitchFamily="18" charset="0"/>
                <a:sym typeface="+mn-ea"/>
              </a:rPr>
              <a:t>de </a:t>
            </a:r>
            <a:r>
              <a:rPr lang="en-US" b="1" dirty="0">
                <a:solidFill>
                  <a:srgbClr val="3A3630"/>
                </a:solidFill>
                <a:latin typeface="Times New Roman" panose="02020603050405020304" pitchFamily="18" charset="0"/>
                <a:ea typeface="Lora" pitchFamily="34" charset="-122"/>
                <a:cs typeface="Times New Roman" panose="02020603050405020304" pitchFamily="18" charset="0"/>
                <a:sym typeface="+mn-ea"/>
              </a:rPr>
              <a:t>donné</a:t>
            </a:r>
            <a:r>
              <a:rPr lang="fr-FR" altLang="en-US" b="1" dirty="0">
                <a:solidFill>
                  <a:srgbClr val="3A3630"/>
                </a:solidFill>
                <a:latin typeface="Times New Roman" panose="02020603050405020304" pitchFamily="18" charset="0"/>
                <a:ea typeface="Lora" pitchFamily="34" charset="-122"/>
                <a:cs typeface="Times New Roman" panose="02020603050405020304" pitchFamily="18" charset="0"/>
                <a:sym typeface="+mn-ea"/>
              </a:rPr>
              <a:t>es</a:t>
            </a:r>
            <a:endParaRPr lang="en-US" b="1" dirty="0">
              <a:solidFill>
                <a:srgbClr val="3A3630"/>
              </a:solidFill>
              <a:latin typeface="Times New Roman" panose="02020603050405020304" pitchFamily="18" charset="0"/>
              <a:ea typeface="Lora" pitchFamily="34" charset="-122"/>
              <a:cs typeface="Times New Roman" panose="02020603050405020304" pitchFamily="18" charset="0"/>
              <a:sym typeface="+mn-ea"/>
            </a:endParaRPr>
          </a:p>
          <a:p>
            <a:pPr marL="0" indent="0">
              <a:buNone/>
            </a:pP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Collaboration assurant complétude, précision et régularité des données</a:t>
            </a:r>
          </a:p>
          <a:p>
            <a:r>
              <a:rPr lang="en-US" b="1" dirty="0">
                <a:solidFill>
                  <a:srgbClr val="3A3630"/>
                </a:solidFill>
                <a:latin typeface="Times New Roman" panose="02020603050405020304" pitchFamily="18" charset="0"/>
                <a:ea typeface="Lora" pitchFamily="34" charset="-122"/>
                <a:cs typeface="Times New Roman" panose="02020603050405020304" pitchFamily="18" charset="0"/>
                <a:sym typeface="+mn-ea"/>
              </a:rPr>
              <a:t>Qualité Garantie</a:t>
            </a:r>
            <a:endParaRPr lang="en-US" b="1" dirty="0">
              <a:latin typeface="Times New Roman" panose="02020603050405020304" pitchFamily="18" charset="0"/>
              <a:cs typeface="Times New Roman" panose="02020603050405020304" pitchFamily="18" charset="0"/>
            </a:endParaRPr>
          </a:p>
          <a:p>
            <a:pPr marL="0" indent="0">
              <a:buNone/>
            </a:pPr>
            <a:r>
              <a:rPr lang="fr-FR" alt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P</a:t>
            </a: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rocédures communes et accompagnement technique</a:t>
            </a:r>
            <a:endParaRPr lang="en-US" dirty="0">
              <a:latin typeface="Times New Roman" panose="02020603050405020304" pitchFamily="18" charset="0"/>
              <a:cs typeface="Times New Roman" panose="02020603050405020304" pitchFamily="18" charset="0"/>
            </a:endParaRPr>
          </a:p>
          <a:p>
            <a:endParaRPr lang="fr-FR"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solidFill>
                  <a:srgbClr val="0070C0"/>
                </a:solidFill>
                <a:latin typeface="Times New Roman" panose="02020603050405020304" pitchFamily="18" charset="0"/>
                <a:cs typeface="Times New Roman" panose="02020603050405020304" pitchFamily="18" charset="0"/>
                <a:sym typeface="+mn-ea"/>
              </a:rPr>
              <a:t>Mise en Œuvre du Cadre Collaboratif</a:t>
            </a:r>
            <a:endParaRPr lang="fr-FR" altLang="en-US" dirty="0">
              <a:solidFill>
                <a:srgbClr val="0070C0"/>
              </a:solidFill>
              <a:latin typeface="Times New Roman" panose="02020603050405020304" pitchFamily="18" charset="0"/>
              <a:cs typeface="Times New Roman" panose="02020603050405020304" pitchFamily="18" charset="0"/>
              <a:sym typeface="+mn-ea"/>
            </a:endParaRPr>
          </a:p>
        </p:txBody>
      </p:sp>
      <p:sp>
        <p:nvSpPr>
          <p:cNvPr id="3" name="Espace réservé du contenu 2"/>
          <p:cNvSpPr>
            <a:spLocks noGrp="1"/>
          </p:cNvSpPr>
          <p:nvPr>
            <p:ph idx="1"/>
          </p:nvPr>
        </p:nvSpPr>
        <p:spPr/>
        <p:txBody>
          <a:bodyPr/>
          <a:lstStyle/>
          <a:p>
            <a:r>
              <a:rPr lang="fr-FR" altLang="en-US" b="1" dirty="0">
                <a:solidFill>
                  <a:srgbClr val="38512F"/>
                </a:solidFill>
                <a:latin typeface="Times New Roman" panose="02020603050405020304" pitchFamily="18" charset="0"/>
                <a:ea typeface="Lora" pitchFamily="34" charset="-122"/>
                <a:cs typeface="Times New Roman" panose="02020603050405020304" pitchFamily="18" charset="0"/>
                <a:sym typeface="+mn-ea"/>
              </a:rPr>
              <a:t>R</a:t>
            </a:r>
            <a:r>
              <a:rPr lang="en-US" b="1" dirty="0">
                <a:solidFill>
                  <a:srgbClr val="38512F"/>
                </a:solidFill>
                <a:latin typeface="Times New Roman" panose="02020603050405020304" pitchFamily="18" charset="0"/>
                <a:ea typeface="Lora" pitchFamily="34" charset="-122"/>
                <a:cs typeface="Times New Roman" panose="02020603050405020304" pitchFamily="18" charset="0"/>
                <a:sym typeface="+mn-ea"/>
              </a:rPr>
              <a:t>éunions Régulières</a:t>
            </a:r>
          </a:p>
          <a:p>
            <a:pPr marL="0" indent="0">
              <a:buNone/>
            </a:pP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Des rencontres sont programmées entre les entités concernées, au moins une fois par an. Ces réunions permettent de faire le point sur les avancées, de partager les informations récentes et de coordonner les efforts.</a:t>
            </a:r>
            <a:endParaRPr lang="fr-FR" altLang="en-US" dirty="0"/>
          </a:p>
          <a:p>
            <a:r>
              <a:rPr lang="fr-FR" altLang="en-US" b="1" dirty="0">
                <a:solidFill>
                  <a:srgbClr val="38512F"/>
                </a:solidFill>
                <a:latin typeface="Times New Roman" panose="02020603050405020304" pitchFamily="18" charset="0"/>
                <a:ea typeface="Lora" pitchFamily="34" charset="-122"/>
                <a:cs typeface="Times New Roman" panose="02020603050405020304" pitchFamily="18" charset="0"/>
                <a:sym typeface="+mn-ea"/>
              </a:rPr>
              <a:t>P</a:t>
            </a:r>
            <a:r>
              <a:rPr lang="en-US" b="1" dirty="0">
                <a:solidFill>
                  <a:srgbClr val="38512F"/>
                </a:solidFill>
                <a:latin typeface="Times New Roman" panose="02020603050405020304" pitchFamily="18" charset="0"/>
                <a:ea typeface="Lora" pitchFamily="34" charset="-122"/>
                <a:cs typeface="Times New Roman" panose="02020603050405020304" pitchFamily="18" charset="0"/>
                <a:sym typeface="+mn-ea"/>
              </a:rPr>
              <a:t>lateforme Numérique</a:t>
            </a:r>
          </a:p>
          <a:p>
            <a:pPr marL="0" indent="0">
              <a:buNone/>
            </a:pP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Une plateforme sécurisée en ligne est mise à disposition, facilitant le stockage, le partage et la gestion des données statistiques. Cet outil numérique renforce la rapidité et la sécurité des échanges tout en améliorant la traçabilité.</a:t>
            </a:r>
            <a:endParaRPr lang="en-US" dirty="0">
              <a:latin typeface="Times New Roman" panose="02020603050405020304" pitchFamily="18" charset="0"/>
              <a:cs typeface="Times New Roman" panose="02020603050405020304" pitchFamily="18" charset="0"/>
            </a:endParaRPr>
          </a:p>
          <a:p>
            <a:endParaRPr lang="fr-FR"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CA3211F0-AC00-FE41-BF03-6D3BE3B81428}"/>
              </a:ext>
            </a:extLst>
          </p:cNvPr>
          <p:cNvSpPr txBox="1"/>
          <p:nvPr/>
        </p:nvSpPr>
        <p:spPr>
          <a:xfrm>
            <a:off x="637223" y="218420"/>
            <a:ext cx="6097904" cy="701731"/>
          </a:xfrm>
          <a:prstGeom prst="rect">
            <a:avLst/>
          </a:prstGeom>
        </p:spPr>
        <p:txBody>
          <a:bodyPr vert="horz" lIns="91440" tIns="45720" rIns="91440" bIns="45720" rtlCol="0" anchor="ctr">
            <a:normAutofit/>
          </a:bodyPr>
          <a:lstStyle>
            <a:lvl1pPr>
              <a:lnSpc>
                <a:spcPct val="90000"/>
              </a:lnSpc>
              <a:spcBef>
                <a:spcPct val="0"/>
              </a:spcBef>
              <a:buNone/>
              <a:defRPr sz="4400">
                <a:solidFill>
                  <a:srgbClr val="0070C0"/>
                </a:solidFill>
                <a:latin typeface="Times New Roman" panose="02020603050405020304" pitchFamily="18" charset="0"/>
                <a:ea typeface="+mj-ea"/>
                <a:cs typeface="Times New Roman" panose="02020603050405020304" pitchFamily="18" charset="0"/>
              </a:defRPr>
            </a:lvl1pPr>
          </a:lstStyle>
          <a:p>
            <a:r>
              <a:rPr lang="fr-FR" dirty="0"/>
              <a:t>Collecte des données</a:t>
            </a:r>
          </a:p>
        </p:txBody>
      </p:sp>
      <p:sp>
        <p:nvSpPr>
          <p:cNvPr id="6" name="ZoneTexte 5">
            <a:extLst>
              <a:ext uri="{FF2B5EF4-FFF2-40B4-BE49-F238E27FC236}">
                <a16:creationId xmlns:a16="http://schemas.microsoft.com/office/drawing/2014/main" id="{CAEFC112-2B79-2B84-E405-6AA37C1AB60F}"/>
              </a:ext>
            </a:extLst>
          </p:cNvPr>
          <p:cNvSpPr txBox="1"/>
          <p:nvPr/>
        </p:nvSpPr>
        <p:spPr>
          <a:xfrm>
            <a:off x="274320" y="1263051"/>
            <a:ext cx="11715750" cy="4832092"/>
          </a:xfrm>
          <a:prstGeom prst="rect">
            <a:avLst/>
          </a:prstGeom>
          <a:noFill/>
        </p:spPr>
        <p:txBody>
          <a:bodyPr wrap="square" rtlCol="0">
            <a:spAutoFit/>
          </a:bodyPr>
          <a:lstStyle/>
          <a:p>
            <a:pPr algn="just"/>
            <a:r>
              <a:rPr lang="fr-FR" sz="2800"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rPr>
              <a:t>Deux collectes de données ont été réalisées :</a:t>
            </a:r>
          </a:p>
          <a:p>
            <a:pPr algn="just"/>
            <a:r>
              <a:rPr lang="fr-FR" sz="2800"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rPr>
              <a:t>– La première a été initiée immédiatement après les ateliers de formations des points focaux en juin 2024 et devait couvrir une période de trois (03) mois allant du 1er mars au 31 mai 2024. L’objectif de cette phase de collecte, était d’évaluer la réactivité des différents points focaux lorsqu’ils sont sollicités par le Service des statistiques nationales en matière de LBC/FT/FP conformément au cadre de collaboration établi. </a:t>
            </a:r>
          </a:p>
          <a:p>
            <a:pPr algn="just"/>
            <a:r>
              <a:rPr lang="fr-FR" sz="2800"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rPr>
              <a:t>– Avant l’achèvement de la première collecte le secrétariat technique a demandé au Service des statistiques de procéder à la mise à jour des données collectées dans la première version du rapport de période post-observation (POPR). Cette mise à jour couvrait une période de deux (02) ans, de juin 2022 à juillet 2024.</a:t>
            </a:r>
          </a:p>
        </p:txBody>
      </p:sp>
    </p:spTree>
    <p:extLst>
      <p:ext uri="{BB962C8B-B14F-4D97-AF65-F5344CB8AC3E}">
        <p14:creationId xmlns:p14="http://schemas.microsoft.com/office/powerpoint/2010/main" val="7483209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049655"/>
          </a:xfrm>
        </p:spPr>
        <p:txBody>
          <a:bodyPr>
            <a:noAutofit/>
          </a:bodyPr>
          <a:lstStyle/>
          <a:p>
            <a:pPr algn="ctr"/>
            <a:r>
              <a:rPr lang="fr-FR" sz="8800"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CONCLUSION</a:t>
            </a:r>
            <a:endParaRPr lang="fr-FR" sz="8800" b="1"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sz="half" idx="1"/>
          </p:nvPr>
        </p:nvSpPr>
        <p:spPr>
          <a:xfrm>
            <a:off x="352425" y="1825625"/>
            <a:ext cx="5667375" cy="4351655"/>
          </a:xfrm>
        </p:spPr>
        <p:txBody>
          <a:bodyPr>
            <a:normAutofit lnSpcReduction="10000"/>
          </a:bodyPr>
          <a:lstStyle/>
          <a:p>
            <a:pPr algn="l">
              <a:buClrTx/>
              <a:buSzTx/>
            </a:pPr>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La production et la gestion rigoureuse des statistiques nationales en matière de LBC/FT/FP sont au cœur de l'efficacité de notre dispositif national. Ces données constituent non seulement un outil indispensable pour mesurer les risques et piloter les politiques publiques, mais aussi pour démontrer notre engagement et notre conformité aux standards internationaux.</a:t>
            </a:r>
            <a:endPar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endParaRPr>
          </a:p>
          <a:p>
            <a:endParaRPr lang="fr-FR" altLang="en-US"/>
          </a:p>
        </p:txBody>
      </p:sp>
      <p:sp>
        <p:nvSpPr>
          <p:cNvPr id="4" name="Espace réservé du contenu 3"/>
          <p:cNvSpPr>
            <a:spLocks noGrp="1"/>
          </p:cNvSpPr>
          <p:nvPr>
            <p:ph sz="half" idx="2"/>
          </p:nvPr>
        </p:nvSpPr>
        <p:spPr>
          <a:xfrm>
            <a:off x="6172200" y="1651635"/>
            <a:ext cx="5714365" cy="4525645"/>
          </a:xfrm>
        </p:spPr>
        <p:txBody>
          <a:bodyPr>
            <a:normAutofit lnSpcReduction="10000"/>
          </a:bodyPr>
          <a:lstStyle/>
          <a:p>
            <a:r>
              <a:rPr lang="en-US" dirty="0">
                <a:solidFill>
                  <a:srgbClr val="3A3630"/>
                </a:solidFill>
                <a:latin typeface="Times New Roman" panose="02020603050405020304" pitchFamily="18" charset="0"/>
                <a:ea typeface="Source Sans Pro" panose="020B0503030403020204" pitchFamily="34" charset="-122"/>
                <a:cs typeface="Times New Roman" panose="02020603050405020304" pitchFamily="18" charset="0"/>
                <a:sym typeface="+mn-ea"/>
              </a:rPr>
              <a:t>Le défi majeur qui nous attend reste l'amélioration continue de la collecte, de l'analyse et de la diffusion des données, à travers des mécanismes clairs, des ressources adaptées et une coopération renforcée. C'est ainsi que nous pourrons mieux anticiper les menaces, adapter nos réponses et renforcer la crédibilité de notre système.</a:t>
            </a:r>
            <a:endParaRPr lang="en-US" dirty="0">
              <a:latin typeface="Times New Roman" panose="02020603050405020304" pitchFamily="18" charset="0"/>
              <a:cs typeface="Times New Roman" panose="02020603050405020304" pitchFamily="18" charset="0"/>
            </a:endParaRPr>
          </a:p>
          <a:p>
            <a:endParaRPr lang="fr-FR"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05169" y="1965960"/>
            <a:ext cx="8911687" cy="2484120"/>
          </a:xfrm>
        </p:spPr>
        <p:txBody>
          <a:bodyPr>
            <a:normAutofit fontScale="90000"/>
          </a:bodyPr>
          <a:lstStyle/>
          <a:p>
            <a:pPr algn="ctr"/>
            <a:r>
              <a:rPr lang="fr-FR" sz="6000" b="1" dirty="0">
                <a:latin typeface="Times New Roman" panose="02020603050405020304" pitchFamily="18" charset="0"/>
                <a:cs typeface="Times New Roman" panose="02020603050405020304" pitchFamily="18" charset="0"/>
              </a:rPr>
              <a:t>MERCI </a:t>
            </a:r>
            <a:br>
              <a:rPr lang="fr-FR" sz="6000" b="1" dirty="0">
                <a:latin typeface="Times New Roman" panose="02020603050405020304" pitchFamily="18" charset="0"/>
                <a:cs typeface="Times New Roman" panose="02020603050405020304" pitchFamily="18" charset="0"/>
              </a:rPr>
            </a:br>
            <a:r>
              <a:rPr lang="fr-FR" sz="6000" b="1" dirty="0">
                <a:latin typeface="Times New Roman" panose="02020603050405020304" pitchFamily="18" charset="0"/>
                <a:cs typeface="Times New Roman" panose="02020603050405020304" pitchFamily="18" charset="0"/>
              </a:rPr>
              <a:t>POUR VOTRE AIMABLE</a:t>
            </a:r>
            <a:br>
              <a:rPr lang="fr-FR" sz="6000" b="1" dirty="0">
                <a:latin typeface="Times New Roman" panose="02020603050405020304" pitchFamily="18" charset="0"/>
                <a:cs typeface="Times New Roman" panose="02020603050405020304" pitchFamily="18" charset="0"/>
              </a:rPr>
            </a:br>
            <a:r>
              <a:rPr lang="fr-FR" sz="6000" b="1" dirty="0">
                <a:latin typeface="Times New Roman" panose="02020603050405020304" pitchFamily="18" charset="0"/>
                <a:cs typeface="Times New Roman" panose="02020603050405020304" pitchFamily="18" charset="0"/>
              </a:rPr>
              <a:t>ATTENTION</a:t>
            </a:r>
            <a:endParaRPr lang="fr-FR" sz="8000" b="1" dirty="0">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130</TotalTime>
  <Words>2269</Words>
  <Application>Microsoft Office PowerPoint</Application>
  <PresentationFormat>Grand écran</PresentationFormat>
  <Paragraphs>199</Paragraphs>
  <Slides>29</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29</vt:i4>
      </vt:variant>
    </vt:vector>
  </HeadingPairs>
  <TitlesOfParts>
    <vt:vector size="36" baseType="lpstr">
      <vt:lpstr>Arial</vt:lpstr>
      <vt:lpstr>Calibri</vt:lpstr>
      <vt:lpstr>Calibri Light</vt:lpstr>
      <vt:lpstr>Times New Roman</vt:lpstr>
      <vt:lpstr>Webdings</vt:lpstr>
      <vt:lpstr>Wingdings</vt:lpstr>
      <vt:lpstr>Thème Office</vt:lpstr>
      <vt:lpstr>Les statistiques en matière de LBC/FT</vt:lpstr>
      <vt:lpstr>   INTRODUCTION  PARTIE 1 : Production statistique en matière de LBC/FT    1- Importance de la production statistique LBC/FT       2- Qualité des statistiques  PARTIE 2 : Système national de production statistique LBC/FT   1- Cadre légal de la production statistique LBC/FT     2- Cadre institutionnel de la production statistique LBC/FT    3- Organisation et Fonctionnement du srevice    4-Cadre de Collaboration Interinstitutionnelle  CONCLUSION     </vt:lpstr>
      <vt:lpstr>INTRODUCTION (1/2)</vt:lpstr>
      <vt:lpstr>INTRODUCTION (1/2)</vt:lpstr>
      <vt:lpstr> Importance de la production statistique</vt:lpstr>
      <vt:lpstr>Présentation PowerPoint</vt:lpstr>
      <vt:lpstr>Présentation PowerPoint</vt:lpstr>
      <vt:lpstr>Faciliter la détection (Assujettis)  </vt:lpstr>
      <vt:lpstr>L’absence de statistiques entrave l’identification des produits du crime qui ont pu pénétrer le circuit financier (enquêtes et poursuites). </vt:lpstr>
      <vt:lpstr>Intérêt pour les Institutions internationales</vt:lpstr>
      <vt:lpstr>2-Qualité de la production statistique</vt:lpstr>
      <vt:lpstr>2-Qualité de la production statistique</vt:lpstr>
      <vt:lpstr>2-Qualité de la production statistique</vt:lpstr>
      <vt:lpstr>3-Cadre de la production statistique </vt:lpstr>
      <vt:lpstr>3-Cadre de la production statistique  3.1 Cadre légal</vt:lpstr>
      <vt:lpstr>3.1 Cadre légal</vt:lpstr>
      <vt:lpstr> 3.1 Cadre légal </vt:lpstr>
      <vt:lpstr>3-Cadre de la production statistique 3.2 Cadre institutionnel</vt:lpstr>
      <vt:lpstr>Sous la tutelle du Ministère des Finances et du Budget, le Service des statistiques est chargé de :</vt:lpstr>
      <vt:lpstr> L’Agence Nationale de la Statistique (ANStat)</vt:lpstr>
      <vt:lpstr>La Cellule Nationale de Traitement des Informations Financières (CENTIF)</vt:lpstr>
      <vt:lpstr>4- Organisation et Fonctionnement</vt:lpstr>
      <vt:lpstr>Acteurs Clés du Dispositif Statistique</vt:lpstr>
      <vt:lpstr>      Point focal</vt:lpstr>
      <vt:lpstr>6- Cadre de Collaboration Interinstitutionnelle</vt:lpstr>
      <vt:lpstr>Mise en Œuvre du Cadre Collaboratif</vt:lpstr>
      <vt:lpstr>Présentation PowerPoint</vt:lpstr>
      <vt:lpstr>CONCLUSION</vt:lpstr>
      <vt:lpstr>MERCI  POUR VOTRE AIMABLE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L’ENVIRONNEMENT DU SECTEUR IMMOBILIER ET LA LBC/FT</dc:title>
  <dc:creator>Edythline A.</dc:creator>
  <cp:lastModifiedBy>LENOVO</cp:lastModifiedBy>
  <cp:revision>517</cp:revision>
  <dcterms:created xsi:type="dcterms:W3CDTF">2020-03-18T11:28:00Z</dcterms:created>
  <dcterms:modified xsi:type="dcterms:W3CDTF">2025-06-25T15:56:45Z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4822DA2FFA83431BAF31B24A29FBEFE0_12</vt:lpwstr>
  </property>
  <property fmtid="{D5CDD505-2E9C-101B-9397-08002B2CF9AE}" pid="3" name="KSOProductBuildVer">
    <vt:lpwstr>1036-12.2.0.21546</vt:lpwstr>
  </property>
</Properties>
</file>